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1" r:id="rId3"/>
    <p:sldId id="260" r:id="rId4"/>
    <p:sldId id="259" r:id="rId5"/>
    <p:sldId id="262" r:id="rId6"/>
    <p:sldId id="263" r:id="rId7"/>
    <p:sldId id="265" r:id="rId8"/>
    <p:sldId id="264" r:id="rId9"/>
    <p:sldId id="266" r:id="rId10"/>
    <p:sldId id="268" r:id="rId11"/>
    <p:sldId id="282" r:id="rId12"/>
    <p:sldId id="283" r:id="rId13"/>
    <p:sldId id="286" r:id="rId14"/>
    <p:sldId id="284" r:id="rId15"/>
    <p:sldId id="285" r:id="rId16"/>
    <p:sldId id="269" r:id="rId17"/>
    <p:sldId id="270" r:id="rId18"/>
    <p:sldId id="271" r:id="rId19"/>
    <p:sldId id="27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e McPherson" initials="J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824" autoAdjust="0"/>
  </p:normalViewPr>
  <p:slideViewPr>
    <p:cSldViewPr>
      <p:cViewPr>
        <p:scale>
          <a:sx n="66" d="100"/>
          <a:sy n="66" d="100"/>
        </p:scale>
        <p:origin x="-594"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41E7C0-C795-46EB-BC2B-504B29FD3D5C}" type="datetimeFigureOut">
              <a:rPr lang="en-AU" smtClean="0"/>
              <a:t>29/04/2013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4BCD3B-5EEF-433D-8A6E-1D6A1F9078F3}" type="slidenum">
              <a:rPr lang="en-AU" smtClean="0"/>
              <a:t>‹#›</a:t>
            </a:fld>
            <a:endParaRPr lang="en-AU"/>
          </a:p>
        </p:txBody>
      </p:sp>
    </p:spTree>
    <p:extLst>
      <p:ext uri="{BB962C8B-B14F-4D97-AF65-F5344CB8AC3E}">
        <p14:creationId xmlns:p14="http://schemas.microsoft.com/office/powerpoint/2010/main" val="3643720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The preservative problem and parabens</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Preservatives help to prevent microorganisms including bacteria and moulds from multiplying in a product and causing spoilage. </a:t>
            </a:r>
          </a:p>
          <a:p>
            <a:r>
              <a:rPr lang="en-AU" sz="1200" kern="1200" dirty="0" smtClean="0">
                <a:solidFill>
                  <a:schemeClr val="tx1"/>
                </a:solidFill>
                <a:effectLst/>
                <a:latin typeface="+mn-lt"/>
                <a:ea typeface="+mn-ea"/>
                <a:cs typeface="+mn-cs"/>
              </a:rPr>
              <a:t>Parabens are one common group of chemical preservatives used widely in foods as well as in cosmetics and skincare; they are relatively cheap to use. If you are prone to sensitivity or irritation from cosmetics and toiletries, you may be reacting to parabens in the product. So, it’s best to avoid those and also other items which can trigger flare ups. Because your body is exposed to chemicals every day – including via skincare products – and we don’t yet know what the long-term cumulative effects on health could be.</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4BCD3B-5EEF-433D-8A6E-1D6A1F9078F3}" type="slidenum">
              <a:rPr lang="en-AU" smtClean="0"/>
              <a:t>4</a:t>
            </a:fld>
            <a:endParaRPr lang="en-AU"/>
          </a:p>
        </p:txBody>
      </p:sp>
    </p:spTree>
    <p:extLst>
      <p:ext uri="{BB962C8B-B14F-4D97-AF65-F5344CB8AC3E}">
        <p14:creationId xmlns:p14="http://schemas.microsoft.com/office/powerpoint/2010/main" val="4261225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Men – your approach to complexion perfection!</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Spurred on by well-groomed superstars like Hugh </a:t>
            </a:r>
            <a:r>
              <a:rPr lang="en-AU" sz="1200" kern="1200" dirty="0" err="1" smtClean="0">
                <a:solidFill>
                  <a:schemeClr val="tx1"/>
                </a:solidFill>
                <a:effectLst/>
                <a:latin typeface="+mn-lt"/>
                <a:ea typeface="+mn-ea"/>
                <a:cs typeface="+mn-cs"/>
              </a:rPr>
              <a:t>Jackman</a:t>
            </a:r>
            <a:r>
              <a:rPr lang="en-AU" sz="1200" kern="1200" dirty="0" smtClean="0">
                <a:solidFill>
                  <a:schemeClr val="tx1"/>
                </a:solidFill>
                <a:effectLst/>
                <a:latin typeface="+mn-lt"/>
                <a:ea typeface="+mn-ea"/>
                <a:cs typeface="+mn-cs"/>
              </a:rPr>
              <a:t> and David Beckham, skincare for men is mainstream. And despite a few differences in men’s skin and women’s skin (women naturally have more fat under the surface); skin care needs for men and for women is essentially the same. Build these skin-care routines into your day to look younger for longer.</a:t>
            </a:r>
          </a:p>
          <a:p>
            <a:r>
              <a:rPr lang="en-AU" sz="1200" b="1" kern="1200" dirty="0" smtClean="0">
                <a:solidFill>
                  <a:schemeClr val="tx1"/>
                </a:solidFill>
                <a:effectLst/>
                <a:latin typeface="+mn-lt"/>
                <a:ea typeface="+mn-ea"/>
                <a:cs typeface="+mn-cs"/>
              </a:rPr>
              <a:t>Keep it clean. </a:t>
            </a:r>
            <a:r>
              <a:rPr lang="en-AU" sz="1200" kern="1200" dirty="0" smtClean="0">
                <a:solidFill>
                  <a:schemeClr val="tx1"/>
                </a:solidFill>
                <a:effectLst/>
                <a:latin typeface="+mn-lt"/>
                <a:ea typeface="+mn-ea"/>
                <a:cs typeface="+mn-cs"/>
              </a:rPr>
              <a:t>Men’s skin is around 15 per cent oilier than women’s and the much larger pores mean that you’re more prone to trapping dirt. So, wash your face and neck every day. Gentle Daily Cleanser is soap free and non-drying.</a:t>
            </a:r>
          </a:p>
          <a:p>
            <a:r>
              <a:rPr lang="en-AU" sz="1200" kern="1200" dirty="0" smtClean="0">
                <a:solidFill>
                  <a:schemeClr val="tx1"/>
                </a:solidFill>
                <a:effectLst/>
                <a:latin typeface="+mn-lt"/>
                <a:ea typeface="+mn-ea"/>
                <a:cs typeface="+mn-cs"/>
              </a:rPr>
              <a:t>Try a gentle exfoliation – this helps to remove the top layer of skin and unblocks pores helping to reduce the occurrence of spots and ingrown hairs. Apply a warm facecloth to your skin to open up the pores. Then exfoliate with Rice Bran Polisher. Try it twice a week after your morning wash for smoother skin and to help soften stubble for a closer shave.</a:t>
            </a:r>
          </a:p>
          <a:p>
            <a:r>
              <a:rPr lang="en-AU" sz="1200" kern="1200" dirty="0" smtClean="0">
                <a:solidFill>
                  <a:schemeClr val="tx1"/>
                </a:solidFill>
                <a:effectLst/>
                <a:latin typeface="+mn-lt"/>
                <a:ea typeface="+mn-ea"/>
                <a:cs typeface="+mn-cs"/>
              </a:rPr>
              <a:t>Then, apply moisturiser. But it’s important to apply enough to get a positive effect. So, with long strokes from the inside of your face out, apply </a:t>
            </a:r>
            <a:r>
              <a:rPr lang="en-AU" sz="1200" b="1" kern="1200" dirty="0" smtClean="0">
                <a:solidFill>
                  <a:schemeClr val="tx1"/>
                </a:solidFill>
                <a:effectLst/>
                <a:latin typeface="+mn-lt"/>
                <a:ea typeface="+mn-ea"/>
                <a:cs typeface="+mn-cs"/>
              </a:rPr>
              <a:t>Daytime Protective Emulsion</a:t>
            </a:r>
            <a:r>
              <a:rPr lang="en-AU" sz="1200" kern="1200" dirty="0" smtClean="0">
                <a:solidFill>
                  <a:schemeClr val="tx1"/>
                </a:solidFill>
                <a:effectLst/>
                <a:latin typeface="+mn-lt"/>
                <a:ea typeface="+mn-ea"/>
                <a:cs typeface="+mn-cs"/>
              </a:rPr>
              <a:t> </a:t>
            </a:r>
            <a:r>
              <a:rPr lang="en-AU" sz="1200" b="1" kern="1200" dirty="0" smtClean="0">
                <a:solidFill>
                  <a:schemeClr val="tx1"/>
                </a:solidFill>
                <a:effectLst/>
                <a:latin typeface="+mn-lt"/>
                <a:ea typeface="+mn-ea"/>
                <a:cs typeface="+mn-cs"/>
              </a:rPr>
              <a:t>SPF15. </a:t>
            </a:r>
            <a:r>
              <a:rPr lang="en-AU" sz="1200" kern="1200" dirty="0" smtClean="0">
                <a:solidFill>
                  <a:schemeClr val="tx1"/>
                </a:solidFill>
                <a:effectLst/>
                <a:latin typeface="+mn-lt"/>
                <a:ea typeface="+mn-ea"/>
                <a:cs typeface="+mn-cs"/>
              </a:rPr>
              <a:t>Gently apply some extra moisturiser under your eyes – after all, your eyes are just as likely to crease as a woman’s!  </a:t>
            </a:r>
          </a:p>
          <a:p>
            <a:r>
              <a:rPr lang="en-AU" sz="1200" kern="1200" dirty="0" smtClean="0">
                <a:solidFill>
                  <a:schemeClr val="tx1"/>
                </a:solidFill>
                <a:effectLst/>
                <a:latin typeface="+mn-lt"/>
                <a:ea typeface="+mn-ea"/>
                <a:cs typeface="+mn-cs"/>
              </a:rPr>
              <a:t>And at night-time, after cleansing, don’t forget to apply </a:t>
            </a:r>
            <a:r>
              <a:rPr lang="en-AU" sz="1200" b="1" kern="1200" dirty="0" smtClean="0">
                <a:solidFill>
                  <a:schemeClr val="tx1"/>
                </a:solidFill>
                <a:effectLst/>
                <a:latin typeface="+mn-lt"/>
                <a:ea typeface="+mn-ea"/>
                <a:cs typeface="+mn-cs"/>
              </a:rPr>
              <a:t>Night Renewal</a:t>
            </a:r>
            <a:r>
              <a:rPr lang="en-AU" sz="1200" kern="1200" dirty="0" smtClean="0">
                <a:solidFill>
                  <a:schemeClr val="tx1"/>
                </a:solidFill>
                <a:effectLst/>
                <a:latin typeface="+mn-lt"/>
                <a:ea typeface="+mn-ea"/>
                <a:cs typeface="+mn-cs"/>
              </a:rPr>
              <a:t> (over some </a:t>
            </a:r>
            <a:r>
              <a:rPr lang="en-AU" sz="1200" b="1" kern="1200" dirty="0" smtClean="0">
                <a:solidFill>
                  <a:schemeClr val="tx1"/>
                </a:solidFill>
                <a:effectLst/>
                <a:latin typeface="+mn-lt"/>
                <a:ea typeface="+mn-ea"/>
                <a:cs typeface="+mn-cs"/>
              </a:rPr>
              <a:t>Serum Intensive</a:t>
            </a:r>
            <a:r>
              <a:rPr lang="en-AU" sz="1200" kern="1200" dirty="0" smtClean="0">
                <a:solidFill>
                  <a:schemeClr val="tx1"/>
                </a:solidFill>
                <a:effectLst/>
                <a:latin typeface="+mn-lt"/>
                <a:ea typeface="+mn-ea"/>
                <a:cs typeface="+mn-cs"/>
              </a:rPr>
              <a:t> if fresh, youthful skin is what you’re after.</a:t>
            </a:r>
          </a:p>
          <a:p>
            <a:r>
              <a:rPr lang="en-AU"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F04BCD3B-5EEF-433D-8A6E-1D6A1F9078F3}" type="slidenum">
              <a:rPr lang="en-AU" smtClean="0"/>
              <a:t>13</a:t>
            </a:fld>
            <a:endParaRPr lang="en-AU"/>
          </a:p>
        </p:txBody>
      </p:sp>
    </p:spTree>
    <p:extLst>
      <p:ext uri="{BB962C8B-B14F-4D97-AF65-F5344CB8AC3E}">
        <p14:creationId xmlns:p14="http://schemas.microsoft.com/office/powerpoint/2010/main" val="1461827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Men – your approach to complexion perfection!</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Spurred on by well-groomed superstars like Hugh </a:t>
            </a:r>
            <a:r>
              <a:rPr lang="en-AU" sz="1200" kern="1200" dirty="0" err="1" smtClean="0">
                <a:solidFill>
                  <a:schemeClr val="tx1"/>
                </a:solidFill>
                <a:effectLst/>
                <a:latin typeface="+mn-lt"/>
                <a:ea typeface="+mn-ea"/>
                <a:cs typeface="+mn-cs"/>
              </a:rPr>
              <a:t>Jackman</a:t>
            </a:r>
            <a:r>
              <a:rPr lang="en-AU" sz="1200" kern="1200" dirty="0" smtClean="0">
                <a:solidFill>
                  <a:schemeClr val="tx1"/>
                </a:solidFill>
                <a:effectLst/>
                <a:latin typeface="+mn-lt"/>
                <a:ea typeface="+mn-ea"/>
                <a:cs typeface="+mn-cs"/>
              </a:rPr>
              <a:t> and David Beckham, skincare for men is mainstream. And despite a few differences in men’s skin and women’s skin (women naturally have more fat under the surface); skin care needs for men and for women is essentially the same. Build these skin-care routines into your day to look younger for longer.</a:t>
            </a:r>
          </a:p>
          <a:p>
            <a:r>
              <a:rPr lang="en-AU" sz="1200" b="1" kern="1200" dirty="0" smtClean="0">
                <a:solidFill>
                  <a:schemeClr val="tx1"/>
                </a:solidFill>
                <a:effectLst/>
                <a:latin typeface="+mn-lt"/>
                <a:ea typeface="+mn-ea"/>
                <a:cs typeface="+mn-cs"/>
              </a:rPr>
              <a:t>Keep it clean. </a:t>
            </a:r>
            <a:r>
              <a:rPr lang="en-AU" sz="1200" kern="1200" dirty="0" smtClean="0">
                <a:solidFill>
                  <a:schemeClr val="tx1"/>
                </a:solidFill>
                <a:effectLst/>
                <a:latin typeface="+mn-lt"/>
                <a:ea typeface="+mn-ea"/>
                <a:cs typeface="+mn-cs"/>
              </a:rPr>
              <a:t>Men’s skin is around 15 per cent oilier than women’s and the much larger pores mean that you’re more prone to trapping dirt. So, wash your face and neck every day. Gentle Daily Cleanser is soap free and non-drying.</a:t>
            </a:r>
          </a:p>
          <a:p>
            <a:r>
              <a:rPr lang="en-AU" sz="1200" kern="1200" dirty="0" smtClean="0">
                <a:solidFill>
                  <a:schemeClr val="tx1"/>
                </a:solidFill>
                <a:effectLst/>
                <a:latin typeface="+mn-lt"/>
                <a:ea typeface="+mn-ea"/>
                <a:cs typeface="+mn-cs"/>
              </a:rPr>
              <a:t>Try a gentle exfoliation – this helps to remove the top layer of skin and unblocks pores helping to reduce the occurrence of spots and ingrown hairs. Apply a warm facecloth to your skin to open up the pores. Then exfoliate with Rice Bran Polisher. Try it twice a week after your morning wash for smoother skin and to help soften stubble for a closer shave.</a:t>
            </a:r>
          </a:p>
          <a:p>
            <a:r>
              <a:rPr lang="en-AU" sz="1200" kern="1200" dirty="0" smtClean="0">
                <a:solidFill>
                  <a:schemeClr val="tx1"/>
                </a:solidFill>
                <a:effectLst/>
                <a:latin typeface="+mn-lt"/>
                <a:ea typeface="+mn-ea"/>
                <a:cs typeface="+mn-cs"/>
              </a:rPr>
              <a:t>Then, apply moisturiser. But it’s important to apply enough to get a positive effect. So, with long strokes from the inside of your face out, apply </a:t>
            </a:r>
            <a:r>
              <a:rPr lang="en-AU" sz="1200" b="1" kern="1200" dirty="0" smtClean="0">
                <a:solidFill>
                  <a:schemeClr val="tx1"/>
                </a:solidFill>
                <a:effectLst/>
                <a:latin typeface="+mn-lt"/>
                <a:ea typeface="+mn-ea"/>
                <a:cs typeface="+mn-cs"/>
              </a:rPr>
              <a:t>Daytime Protective Emulsion</a:t>
            </a:r>
            <a:r>
              <a:rPr lang="en-AU" sz="1200" kern="1200" dirty="0" smtClean="0">
                <a:solidFill>
                  <a:schemeClr val="tx1"/>
                </a:solidFill>
                <a:effectLst/>
                <a:latin typeface="+mn-lt"/>
                <a:ea typeface="+mn-ea"/>
                <a:cs typeface="+mn-cs"/>
              </a:rPr>
              <a:t> </a:t>
            </a:r>
            <a:r>
              <a:rPr lang="en-AU" sz="1200" b="1" kern="1200" dirty="0" smtClean="0">
                <a:solidFill>
                  <a:schemeClr val="tx1"/>
                </a:solidFill>
                <a:effectLst/>
                <a:latin typeface="+mn-lt"/>
                <a:ea typeface="+mn-ea"/>
                <a:cs typeface="+mn-cs"/>
              </a:rPr>
              <a:t>SPF15. </a:t>
            </a:r>
            <a:r>
              <a:rPr lang="en-AU" sz="1200" kern="1200" dirty="0" smtClean="0">
                <a:solidFill>
                  <a:schemeClr val="tx1"/>
                </a:solidFill>
                <a:effectLst/>
                <a:latin typeface="+mn-lt"/>
                <a:ea typeface="+mn-ea"/>
                <a:cs typeface="+mn-cs"/>
              </a:rPr>
              <a:t>Gently apply some extra moisturiser under your eyes – after all, your eyes are just as likely to crease as a woman’s!  </a:t>
            </a:r>
          </a:p>
          <a:p>
            <a:r>
              <a:rPr lang="en-AU" sz="1200" kern="1200" dirty="0" smtClean="0">
                <a:solidFill>
                  <a:schemeClr val="tx1"/>
                </a:solidFill>
                <a:effectLst/>
                <a:latin typeface="+mn-lt"/>
                <a:ea typeface="+mn-ea"/>
                <a:cs typeface="+mn-cs"/>
              </a:rPr>
              <a:t>And at night-time, after cleansing, don’t forget to apply </a:t>
            </a:r>
            <a:r>
              <a:rPr lang="en-AU" sz="1200" b="1" kern="1200" dirty="0" smtClean="0">
                <a:solidFill>
                  <a:schemeClr val="tx1"/>
                </a:solidFill>
                <a:effectLst/>
                <a:latin typeface="+mn-lt"/>
                <a:ea typeface="+mn-ea"/>
                <a:cs typeface="+mn-cs"/>
              </a:rPr>
              <a:t>Night Renewal</a:t>
            </a:r>
            <a:r>
              <a:rPr lang="en-AU" sz="1200" kern="1200" dirty="0" smtClean="0">
                <a:solidFill>
                  <a:schemeClr val="tx1"/>
                </a:solidFill>
                <a:effectLst/>
                <a:latin typeface="+mn-lt"/>
                <a:ea typeface="+mn-ea"/>
                <a:cs typeface="+mn-cs"/>
              </a:rPr>
              <a:t> (over some </a:t>
            </a:r>
            <a:r>
              <a:rPr lang="en-AU" sz="1200" b="1" kern="1200" dirty="0" smtClean="0">
                <a:solidFill>
                  <a:schemeClr val="tx1"/>
                </a:solidFill>
                <a:effectLst/>
                <a:latin typeface="+mn-lt"/>
                <a:ea typeface="+mn-ea"/>
                <a:cs typeface="+mn-cs"/>
              </a:rPr>
              <a:t>Serum Intensive</a:t>
            </a:r>
            <a:r>
              <a:rPr lang="en-AU" sz="1200" kern="1200" dirty="0" smtClean="0">
                <a:solidFill>
                  <a:schemeClr val="tx1"/>
                </a:solidFill>
                <a:effectLst/>
                <a:latin typeface="+mn-lt"/>
                <a:ea typeface="+mn-ea"/>
                <a:cs typeface="+mn-cs"/>
              </a:rPr>
              <a:t> if fresh, youthful skin is what you’re after.</a:t>
            </a:r>
          </a:p>
          <a:p>
            <a:r>
              <a:rPr lang="en-AU"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F04BCD3B-5EEF-433D-8A6E-1D6A1F9078F3}" type="slidenum">
              <a:rPr lang="en-AU" smtClean="0"/>
              <a:t>14</a:t>
            </a:fld>
            <a:endParaRPr lang="en-AU"/>
          </a:p>
        </p:txBody>
      </p:sp>
    </p:spTree>
    <p:extLst>
      <p:ext uri="{BB962C8B-B14F-4D97-AF65-F5344CB8AC3E}">
        <p14:creationId xmlns:p14="http://schemas.microsoft.com/office/powerpoint/2010/main" val="1461827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While topical treatments are essential to protect and plump the skin, USANA nutritional supplements can also help boost skin health and appearance.</a:t>
            </a:r>
          </a:p>
          <a:p>
            <a:r>
              <a:rPr lang="en-AU" sz="1200" kern="1200" dirty="0" smtClean="0">
                <a:solidFill>
                  <a:schemeClr val="tx1"/>
                </a:solidFill>
                <a:effectLst/>
                <a:latin typeface="+mn-lt"/>
                <a:ea typeface="+mn-ea"/>
                <a:cs typeface="+mn-cs"/>
              </a:rPr>
              <a:t>Defend your skin against the free radical damage with a diet that’s rich in antioxidant vitamins and minerals. Vegetables and fruits contain plant antioxidants and vitamin C to help strengthen and produce collagen fibres, the structure that holds your skin together and helps skin stay firm. Vitamin C also helps to mop up free radicals which can damage body cells including skin cells. Find vitamin C in </a:t>
            </a:r>
            <a:r>
              <a:rPr lang="en-AU" sz="1200" b="1" kern="1200" dirty="0" smtClean="0">
                <a:solidFill>
                  <a:schemeClr val="tx1"/>
                </a:solidFill>
                <a:effectLst/>
                <a:latin typeface="+mn-lt"/>
                <a:ea typeface="+mn-ea"/>
                <a:cs typeface="+mn-cs"/>
              </a:rPr>
              <a:t>Essentials™, HealthPak™, </a:t>
            </a:r>
            <a:r>
              <a:rPr lang="en-AU" sz="1200" b="1" kern="1200" dirty="0" err="1" smtClean="0">
                <a:solidFill>
                  <a:schemeClr val="tx1"/>
                </a:solidFill>
                <a:effectLst/>
                <a:latin typeface="+mn-lt"/>
                <a:ea typeface="+mn-ea"/>
                <a:cs typeface="+mn-cs"/>
              </a:rPr>
              <a:t>BodyRox</a:t>
            </a:r>
            <a:r>
              <a:rPr lang="en-AU" sz="1200" b="1" kern="1200" dirty="0" smtClean="0">
                <a:solidFill>
                  <a:schemeClr val="tx1"/>
                </a:solidFill>
                <a:effectLst/>
                <a:latin typeface="+mn-lt"/>
                <a:ea typeface="+mn-ea"/>
                <a:cs typeface="+mn-cs"/>
              </a:rPr>
              <a:t>™</a:t>
            </a:r>
            <a:r>
              <a:rPr lang="en-AU" sz="1200" kern="1200" dirty="0" smtClean="0">
                <a:solidFill>
                  <a:schemeClr val="tx1"/>
                </a:solidFill>
                <a:effectLst/>
                <a:latin typeface="+mn-lt"/>
                <a:ea typeface="+mn-ea"/>
                <a:cs typeface="+mn-cs"/>
              </a:rPr>
              <a:t> (for teenagers) and </a:t>
            </a:r>
            <a:r>
              <a:rPr lang="en-AU" sz="1200" b="1" kern="1200" dirty="0" smtClean="0">
                <a:solidFill>
                  <a:schemeClr val="tx1"/>
                </a:solidFill>
                <a:effectLst/>
                <a:latin typeface="+mn-lt"/>
                <a:ea typeface="+mn-ea"/>
                <a:cs typeface="+mn-cs"/>
              </a:rPr>
              <a:t>Proflavanol® C™</a:t>
            </a:r>
            <a:r>
              <a:rPr lang="en-AU" sz="1200" kern="1200" dirty="0" smtClean="0">
                <a:solidFill>
                  <a:schemeClr val="tx1"/>
                </a:solidFill>
                <a:effectLst/>
                <a:latin typeface="+mn-lt"/>
                <a:ea typeface="+mn-ea"/>
                <a:cs typeface="+mn-cs"/>
              </a:rPr>
              <a:t> and</a:t>
            </a:r>
            <a:r>
              <a:rPr lang="en-AU" sz="1200" b="1" kern="1200" dirty="0" smtClean="0">
                <a:solidFill>
                  <a:schemeClr val="tx1"/>
                </a:solidFill>
                <a:effectLst/>
                <a:latin typeface="+mn-lt"/>
                <a:ea typeface="+mn-ea"/>
                <a:cs typeface="+mn-cs"/>
              </a:rPr>
              <a:t> Poly C™</a:t>
            </a:r>
            <a:r>
              <a:rPr lang="en-AU" sz="1200" kern="1200" dirty="0" smtClean="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F04BCD3B-5EEF-433D-8A6E-1D6A1F9078F3}" type="slidenum">
              <a:rPr lang="en-AU" smtClean="0"/>
              <a:t>15</a:t>
            </a:fld>
            <a:endParaRPr lang="en-AU"/>
          </a:p>
        </p:txBody>
      </p:sp>
    </p:spTree>
    <p:extLst>
      <p:ext uri="{BB962C8B-B14F-4D97-AF65-F5344CB8AC3E}">
        <p14:creationId xmlns:p14="http://schemas.microsoft.com/office/powerpoint/2010/main" val="2641466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Vitamin E</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This fat-soluble vitamin which is thought to work alongside water-soluble vitamin C. The duo  guard against free radical attack by providing a potent boost of anti-ageing skin protection. Enjoy E-containing foods like wheat germ, fortified cereals, nuts and seeds. You’ll also find vitamin E in </a:t>
            </a:r>
            <a:r>
              <a:rPr lang="en-AU" sz="1200" b="1" kern="1200" dirty="0" smtClean="0">
                <a:solidFill>
                  <a:schemeClr val="tx1"/>
                </a:solidFill>
                <a:effectLst/>
                <a:latin typeface="+mn-lt"/>
                <a:ea typeface="+mn-ea"/>
                <a:cs typeface="+mn-cs"/>
              </a:rPr>
              <a:t>HealthPak™, Essentials™</a:t>
            </a:r>
            <a:r>
              <a:rPr lang="en-AU" sz="1200" kern="1200" dirty="0" smtClean="0">
                <a:solidFill>
                  <a:schemeClr val="tx1"/>
                </a:solidFill>
                <a:effectLst/>
                <a:latin typeface="+mn-lt"/>
                <a:ea typeface="+mn-ea"/>
                <a:cs typeface="+mn-cs"/>
              </a:rPr>
              <a:t> and </a:t>
            </a:r>
            <a:r>
              <a:rPr lang="en-AU" sz="1200" b="1" kern="1200" dirty="0" smtClean="0">
                <a:solidFill>
                  <a:schemeClr val="tx1"/>
                </a:solidFill>
                <a:effectLst/>
                <a:latin typeface="+mn-lt"/>
                <a:ea typeface="+mn-ea"/>
                <a:cs typeface="+mn-cs"/>
              </a:rPr>
              <a:t>E-Prime™.</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F04BCD3B-5EEF-433D-8A6E-1D6A1F9078F3}" type="slidenum">
              <a:rPr lang="en-AU" smtClean="0"/>
              <a:t>16</a:t>
            </a:fld>
            <a:endParaRPr lang="en-AU"/>
          </a:p>
        </p:txBody>
      </p:sp>
    </p:spTree>
    <p:extLst>
      <p:ext uri="{BB962C8B-B14F-4D97-AF65-F5344CB8AC3E}">
        <p14:creationId xmlns:p14="http://schemas.microsoft.com/office/powerpoint/2010/main" val="2425021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Omega-3s</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Oily fish like salmon and fresh tuna contain omega-3 fats which the vast majority of us are very low on. Getting enough omega-3s has many health benefits – one of these is that they can help to reduce water loss from the skin helping it to stay moisturised and plump.</a:t>
            </a:r>
          </a:p>
          <a:p>
            <a:r>
              <a:rPr lang="en-AU" sz="1200" kern="1200" dirty="0" smtClean="0">
                <a:solidFill>
                  <a:schemeClr val="tx1"/>
                </a:solidFill>
                <a:effectLst/>
                <a:latin typeface="+mn-lt"/>
                <a:ea typeface="+mn-ea"/>
                <a:cs typeface="+mn-cs"/>
              </a:rPr>
              <a:t>Other oily fish include fresh tuna but canned tuna and salmon also provide omega-3s as do white fish although in smaller concentrations. Oily fish is also important because it provides vitamin D which most of us are short of. And, considering that 90 per cent of our vitamin D intake comes from the action of sunlight on the skin and sunlight is scarce in the winter months and protected in the summer months, salmon really is a great choice! Aim to eat two servings of oily fish each week: not only are the omega-3s good for your skin, they're good for your heart too. </a:t>
            </a:r>
            <a:r>
              <a:rPr lang="en-AU" sz="1200" b="1" kern="1200" dirty="0" smtClean="0">
                <a:solidFill>
                  <a:schemeClr val="tx1"/>
                </a:solidFill>
                <a:effectLst/>
                <a:latin typeface="+mn-lt"/>
                <a:ea typeface="+mn-ea"/>
                <a:cs typeface="+mn-cs"/>
              </a:rPr>
              <a:t>BiOmega™</a:t>
            </a:r>
            <a:r>
              <a:rPr lang="en-AU" sz="1200" kern="1200" dirty="0" smtClean="0">
                <a:solidFill>
                  <a:schemeClr val="tx1"/>
                </a:solidFill>
                <a:effectLst/>
                <a:latin typeface="+mn-lt"/>
                <a:ea typeface="+mn-ea"/>
                <a:cs typeface="+mn-cs"/>
              </a:rPr>
              <a:t> is a great source of pure, omega-3s.</a:t>
            </a:r>
          </a:p>
          <a:p>
            <a:endParaRPr lang="en-AU" dirty="0"/>
          </a:p>
        </p:txBody>
      </p:sp>
      <p:sp>
        <p:nvSpPr>
          <p:cNvPr id="4" name="Slide Number Placeholder 3"/>
          <p:cNvSpPr>
            <a:spLocks noGrp="1"/>
          </p:cNvSpPr>
          <p:nvPr>
            <p:ph type="sldNum" sz="quarter" idx="10"/>
          </p:nvPr>
        </p:nvSpPr>
        <p:spPr/>
        <p:txBody>
          <a:bodyPr/>
          <a:lstStyle/>
          <a:p>
            <a:fld id="{F04BCD3B-5EEF-433D-8A6E-1D6A1F9078F3}" type="slidenum">
              <a:rPr lang="en-AU" smtClean="0"/>
              <a:t>17</a:t>
            </a:fld>
            <a:endParaRPr lang="en-AU"/>
          </a:p>
        </p:txBody>
      </p:sp>
    </p:spTree>
    <p:extLst>
      <p:ext uri="{BB962C8B-B14F-4D97-AF65-F5344CB8AC3E}">
        <p14:creationId xmlns:p14="http://schemas.microsoft.com/office/powerpoint/2010/main" val="930177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Water</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When you drink water, it reaches your skin only after reaching your internal organs so it’s important to drink regularly. Keep your skin hydrated and plump by drinking plenty of water, green tea and herbal teas, and help keep you hydrated from the inside out. </a:t>
            </a:r>
          </a:p>
          <a:p>
            <a:endParaRPr lang="en-AU" dirty="0"/>
          </a:p>
        </p:txBody>
      </p:sp>
      <p:sp>
        <p:nvSpPr>
          <p:cNvPr id="4" name="Slide Number Placeholder 3"/>
          <p:cNvSpPr>
            <a:spLocks noGrp="1"/>
          </p:cNvSpPr>
          <p:nvPr>
            <p:ph type="sldNum" sz="quarter" idx="10"/>
          </p:nvPr>
        </p:nvSpPr>
        <p:spPr/>
        <p:txBody>
          <a:bodyPr/>
          <a:lstStyle/>
          <a:p>
            <a:fld id="{F04BCD3B-5EEF-433D-8A6E-1D6A1F9078F3}" type="slidenum">
              <a:rPr lang="en-AU" smtClean="0"/>
              <a:t>18</a:t>
            </a:fld>
            <a:endParaRPr lang="en-AU"/>
          </a:p>
        </p:txBody>
      </p:sp>
    </p:spTree>
    <p:extLst>
      <p:ext uri="{BB962C8B-B14F-4D97-AF65-F5344CB8AC3E}">
        <p14:creationId xmlns:p14="http://schemas.microsoft.com/office/powerpoint/2010/main" val="1614870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N.B. The exclusive self-preserving technology that is currently used in all </a:t>
            </a:r>
            <a:r>
              <a:rPr lang="en-AU" sz="1200" b="1" kern="1200" dirty="0" smtClean="0">
                <a:solidFill>
                  <a:schemeClr val="tx1"/>
                </a:solidFill>
                <a:effectLst/>
                <a:latin typeface="+mn-lt"/>
                <a:ea typeface="+mn-ea"/>
                <a:cs typeface="+mn-cs"/>
              </a:rPr>
              <a:t>Sensé –  beautiful science™</a:t>
            </a:r>
            <a:r>
              <a:rPr lang="en-AU" sz="1200" kern="1200" dirty="0" smtClean="0">
                <a:solidFill>
                  <a:schemeClr val="tx1"/>
                </a:solidFill>
                <a:effectLst/>
                <a:latin typeface="+mn-lt"/>
                <a:ea typeface="+mn-ea"/>
                <a:cs typeface="+mn-cs"/>
              </a:rPr>
              <a:t> skin care products is protected under U.S. Patent No. 7,214,391. The </a:t>
            </a:r>
            <a:r>
              <a:rPr lang="en-AU" sz="1200" b="1" kern="1200" dirty="0" smtClean="0">
                <a:solidFill>
                  <a:schemeClr val="tx1"/>
                </a:solidFill>
                <a:effectLst/>
                <a:latin typeface="+mn-lt"/>
                <a:ea typeface="+mn-ea"/>
                <a:cs typeface="+mn-cs"/>
              </a:rPr>
              <a:t>Sensé</a:t>
            </a:r>
            <a:r>
              <a:rPr lang="en-AU" sz="1200" kern="1200" dirty="0" smtClean="0">
                <a:solidFill>
                  <a:schemeClr val="tx1"/>
                </a:solidFill>
                <a:effectLst/>
                <a:latin typeface="+mn-lt"/>
                <a:ea typeface="+mn-ea"/>
                <a:cs typeface="+mn-cs"/>
              </a:rPr>
              <a:t> and </a:t>
            </a:r>
            <a:r>
              <a:rPr lang="en-AU" sz="1200" b="1" kern="1200" dirty="0" smtClean="0">
                <a:solidFill>
                  <a:schemeClr val="tx1"/>
                </a:solidFill>
                <a:effectLst/>
                <a:latin typeface="+mn-lt"/>
                <a:ea typeface="+mn-ea"/>
                <a:cs typeface="+mn-cs"/>
              </a:rPr>
              <a:t>Sense – beautiful science</a:t>
            </a:r>
            <a:r>
              <a:rPr lang="en-AU" sz="1200" kern="1200" dirty="0" smtClean="0">
                <a:solidFill>
                  <a:schemeClr val="tx1"/>
                </a:solidFill>
                <a:effectLst/>
                <a:latin typeface="+mn-lt"/>
                <a:ea typeface="+mn-ea"/>
                <a:cs typeface="+mn-cs"/>
              </a:rPr>
              <a:t> trademarks are the property of USANA Health Sciences Inc.</a:t>
            </a:r>
          </a:p>
          <a:p>
            <a:endParaRPr lang="en-AU" dirty="0"/>
          </a:p>
        </p:txBody>
      </p:sp>
      <p:sp>
        <p:nvSpPr>
          <p:cNvPr id="4" name="Slide Number Placeholder 3"/>
          <p:cNvSpPr>
            <a:spLocks noGrp="1"/>
          </p:cNvSpPr>
          <p:nvPr>
            <p:ph type="sldNum" sz="quarter" idx="10"/>
          </p:nvPr>
        </p:nvSpPr>
        <p:spPr/>
        <p:txBody>
          <a:bodyPr/>
          <a:lstStyle/>
          <a:p>
            <a:fld id="{F04BCD3B-5EEF-433D-8A6E-1D6A1F9078F3}" type="slidenum">
              <a:rPr lang="en-AU" smtClean="0"/>
              <a:t>19</a:t>
            </a:fld>
            <a:endParaRPr lang="en-AU"/>
          </a:p>
        </p:txBody>
      </p:sp>
    </p:spTree>
    <p:extLst>
      <p:ext uri="{BB962C8B-B14F-4D97-AF65-F5344CB8AC3E}">
        <p14:creationId xmlns:p14="http://schemas.microsoft.com/office/powerpoint/2010/main" val="646986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Self-Preserving Technology</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By investing a little more in research and formulations, USANA have been able to bin chemical preservatives. The gentle formulations help promote a calm, healthy complexion.</a:t>
            </a:r>
          </a:p>
        </p:txBody>
      </p:sp>
      <p:sp>
        <p:nvSpPr>
          <p:cNvPr id="4" name="Slide Number Placeholder 3"/>
          <p:cNvSpPr>
            <a:spLocks noGrp="1"/>
          </p:cNvSpPr>
          <p:nvPr>
            <p:ph type="sldNum" sz="quarter" idx="10"/>
          </p:nvPr>
        </p:nvSpPr>
        <p:spPr/>
        <p:txBody>
          <a:bodyPr/>
          <a:lstStyle/>
          <a:p>
            <a:fld id="{F04BCD3B-5EEF-433D-8A6E-1D6A1F9078F3}" type="slidenum">
              <a:rPr lang="en-AU" smtClean="0"/>
              <a:t>5</a:t>
            </a:fld>
            <a:endParaRPr lang="en-AU"/>
          </a:p>
        </p:txBody>
      </p:sp>
    </p:spTree>
    <p:extLst>
      <p:ext uri="{BB962C8B-B14F-4D97-AF65-F5344CB8AC3E}">
        <p14:creationId xmlns:p14="http://schemas.microsoft.com/office/powerpoint/2010/main" val="44188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One way is the use of patented Self-Preserving Technology (SPT). This original blend of botanicals, antioxidants and active ingredients keep every </a:t>
            </a:r>
            <a:r>
              <a:rPr lang="en-AU" sz="1200" b="1" kern="1200" dirty="0" smtClean="0">
                <a:solidFill>
                  <a:schemeClr val="tx1"/>
                </a:solidFill>
                <a:effectLst/>
                <a:latin typeface="+mn-lt"/>
                <a:ea typeface="+mn-ea"/>
                <a:cs typeface="+mn-cs"/>
              </a:rPr>
              <a:t>Sensé</a:t>
            </a:r>
            <a:r>
              <a:rPr lang="en-AU" sz="1200" kern="1200" dirty="0" smtClean="0">
                <a:solidFill>
                  <a:schemeClr val="tx1"/>
                </a:solidFill>
                <a:effectLst/>
                <a:latin typeface="+mn-lt"/>
                <a:ea typeface="+mn-ea"/>
                <a:cs typeface="+mn-cs"/>
              </a:rPr>
              <a:t> product fresh. This ensures that harsh chemicals including parabens and formaldehyde-producing chemicals aren’t needed. </a:t>
            </a:r>
          </a:p>
          <a:p>
            <a:r>
              <a:rPr lang="en-AU" sz="1200" kern="1200" dirty="0" smtClean="0">
                <a:solidFill>
                  <a:schemeClr val="tx1"/>
                </a:solidFill>
                <a:effectLst/>
                <a:latin typeface="+mn-lt"/>
                <a:ea typeface="+mn-ea"/>
                <a:cs typeface="+mn-cs"/>
              </a:rPr>
              <a:t>The SPT is carried in liquid crystals to deliver purifying botanicals and antioxidants to nourish the skin. Every aspect of product and production is carefully controlled – from water availability, to pH control, use of ingredients, manufacturing and packaging to prevent contamination with microorganisms at every step of production. </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F04BCD3B-5EEF-433D-8A6E-1D6A1F9078F3}" type="slidenum">
              <a:rPr lang="en-AU" smtClean="0"/>
              <a:t>6</a:t>
            </a:fld>
            <a:endParaRPr lang="en-AU"/>
          </a:p>
        </p:txBody>
      </p:sp>
    </p:spTree>
    <p:extLst>
      <p:ext uri="{BB962C8B-B14F-4D97-AF65-F5344CB8AC3E}">
        <p14:creationId xmlns:p14="http://schemas.microsoft.com/office/powerpoint/2010/main" val="3255077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Enzymes</a:t>
            </a:r>
            <a:r>
              <a:rPr lang="en-AU" baseline="0" dirty="0" smtClean="0"/>
              <a:t> naturally breakdown the skin and are a natural part of ageing. </a:t>
            </a:r>
          </a:p>
          <a:p>
            <a:endParaRPr lang="en-AU" sz="1200" b="1" kern="1200" baseline="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Dermal Surface Renewal (DSR™)</a:t>
            </a:r>
            <a:r>
              <a:rPr lang="en-AU" sz="1200" kern="1200" dirty="0" smtClean="0">
                <a:solidFill>
                  <a:schemeClr val="tx1"/>
                </a:solidFill>
                <a:effectLst/>
                <a:latin typeface="+mn-lt"/>
                <a:ea typeface="+mn-ea"/>
                <a:cs typeface="+mn-cs"/>
              </a:rPr>
              <a:t> is USANA's exclusive anti-ageing complex. In two effective ways, DSR supports the reduction of the appearance of existing signs of ageing and helps prevent the appearance of new lines and wrinkles. </a:t>
            </a:r>
            <a:endParaRPr lang="en-AU" dirty="0"/>
          </a:p>
        </p:txBody>
      </p:sp>
      <p:sp>
        <p:nvSpPr>
          <p:cNvPr id="4" name="Slide Number Placeholder 3"/>
          <p:cNvSpPr>
            <a:spLocks noGrp="1"/>
          </p:cNvSpPr>
          <p:nvPr>
            <p:ph type="sldNum" sz="quarter" idx="10"/>
          </p:nvPr>
        </p:nvSpPr>
        <p:spPr/>
        <p:txBody>
          <a:bodyPr/>
          <a:lstStyle/>
          <a:p>
            <a:fld id="{F04BCD3B-5EEF-433D-8A6E-1D6A1F9078F3}" type="slidenum">
              <a:rPr lang="en-AU" smtClean="0"/>
              <a:t>7</a:t>
            </a:fld>
            <a:endParaRPr lang="en-AU"/>
          </a:p>
        </p:txBody>
      </p:sp>
    </p:spTree>
    <p:extLst>
      <p:ext uri="{BB962C8B-B14F-4D97-AF65-F5344CB8AC3E}">
        <p14:creationId xmlns:p14="http://schemas.microsoft.com/office/powerpoint/2010/main" val="3607455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Dermal Surface Renewal Technology</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DSR is a marine-source formulation that evens skin tone and retextures, refines, brightens, and firms the skin's surface.</a:t>
            </a:r>
          </a:p>
          <a:p>
            <a:r>
              <a:rPr lang="en-AU" sz="1200" kern="1200" dirty="0" smtClean="0">
                <a:solidFill>
                  <a:schemeClr val="tx1"/>
                </a:solidFill>
                <a:effectLst/>
                <a:latin typeface="+mn-lt"/>
                <a:ea typeface="+mn-ea"/>
                <a:cs typeface="+mn-cs"/>
              </a:rPr>
              <a:t>Part of the skin ageing process occurs when natural enzymes break down the proteins that keep skin looking youthful. These enzymes become more active with age.</a:t>
            </a:r>
          </a:p>
          <a:p>
            <a:r>
              <a:rPr lang="en-AU" sz="1200" kern="1200" dirty="0" smtClean="0">
                <a:solidFill>
                  <a:schemeClr val="tx1"/>
                </a:solidFill>
                <a:effectLst/>
                <a:latin typeface="+mn-lt"/>
                <a:ea typeface="+mn-ea"/>
                <a:cs typeface="+mn-cs"/>
              </a:rPr>
              <a:t>DSR is a scientific breakthrough that increases cell turnover rate reducing the activity of these ageing enzymes. Because it helps to maintain a firm and elastic intercellular-matrix, you can see the results right away. Skin looks rejuvenated, firmer and more elastic. DSR is found in </a:t>
            </a:r>
            <a:r>
              <a:rPr lang="en-AU" sz="1200" b="1" kern="1200" dirty="0" smtClean="0">
                <a:solidFill>
                  <a:schemeClr val="tx1"/>
                </a:solidFill>
                <a:effectLst/>
                <a:latin typeface="+mn-lt"/>
                <a:ea typeface="+mn-ea"/>
                <a:cs typeface="+mn-cs"/>
              </a:rPr>
              <a:t>Perfecting Essence, Night Renewal, Serum Intensive </a:t>
            </a:r>
            <a:r>
              <a:rPr lang="en-AU" sz="1200" kern="1200" dirty="0" smtClean="0">
                <a:solidFill>
                  <a:schemeClr val="tx1"/>
                </a:solidFill>
                <a:effectLst/>
                <a:latin typeface="+mn-lt"/>
                <a:ea typeface="+mn-ea"/>
                <a:cs typeface="+mn-cs"/>
              </a:rPr>
              <a:t>and</a:t>
            </a:r>
            <a:r>
              <a:rPr lang="en-AU" sz="1200" b="1" kern="1200" dirty="0" smtClean="0">
                <a:solidFill>
                  <a:schemeClr val="tx1"/>
                </a:solidFill>
                <a:effectLst/>
                <a:latin typeface="+mn-lt"/>
                <a:ea typeface="+mn-ea"/>
                <a:cs typeface="+mn-cs"/>
              </a:rPr>
              <a:t> Eye Nourisher.</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F04BCD3B-5EEF-433D-8A6E-1D6A1F9078F3}" type="slidenum">
              <a:rPr lang="en-AU" smtClean="0"/>
              <a:t>8</a:t>
            </a:fld>
            <a:endParaRPr lang="en-AU"/>
          </a:p>
        </p:txBody>
      </p:sp>
    </p:spTree>
    <p:extLst>
      <p:ext uri="{BB962C8B-B14F-4D97-AF65-F5344CB8AC3E}">
        <p14:creationId xmlns:p14="http://schemas.microsoft.com/office/powerpoint/2010/main" val="1286468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04BCD3B-5EEF-433D-8A6E-1D6A1F9078F3}" type="slidenum">
              <a:rPr lang="en-AU" smtClean="0"/>
              <a:t>9</a:t>
            </a:fld>
            <a:endParaRPr lang="en-AU"/>
          </a:p>
        </p:txBody>
      </p:sp>
    </p:spTree>
    <p:extLst>
      <p:ext uri="{BB962C8B-B14F-4D97-AF65-F5344CB8AC3E}">
        <p14:creationId xmlns:p14="http://schemas.microsoft.com/office/powerpoint/2010/main" val="1407296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Proflavanol-T</a:t>
            </a:r>
            <a:r>
              <a:rPr lang="en-AU" sz="1200" kern="1200" dirty="0" smtClean="0">
                <a:solidFill>
                  <a:schemeClr val="tx1"/>
                </a:solidFill>
                <a:effectLst/>
                <a:latin typeface="+mn-lt"/>
                <a:ea typeface="+mn-ea"/>
                <a:cs typeface="+mn-cs"/>
              </a:rPr>
              <a:t> a complex of whole grape extract, green tea extract, rice-derived gamma oryzanol and vitamin E. This flavonoid rich complex helps to shield and protect skin from effects of the environment whilst providing natural moisture.</a:t>
            </a:r>
          </a:p>
          <a:p>
            <a:r>
              <a:rPr lang="en-AU" sz="1200" kern="1200" dirty="0" smtClean="0">
                <a:solidFill>
                  <a:schemeClr val="tx1"/>
                </a:solidFill>
                <a:effectLst/>
                <a:latin typeface="+mn-lt"/>
                <a:ea typeface="+mn-ea"/>
                <a:cs typeface="+mn-cs"/>
              </a:rPr>
              <a:t>Research shows that grape seed extract contains unique potent antioxidants with many skin benefits. Plus two active forms of vitamin E which help protect cell membranes. Rice derived gamma oryzanol plus vitamin E make for a powerful antioxidant which soots and moisturises the skin. </a:t>
            </a:r>
          </a:p>
          <a:p>
            <a:r>
              <a:rPr lang="en-AU" sz="1200" b="1" kern="1200" dirty="0" smtClean="0">
                <a:solidFill>
                  <a:schemeClr val="tx1"/>
                </a:solidFill>
                <a:effectLst/>
                <a:latin typeface="+mn-lt"/>
                <a:ea typeface="+mn-ea"/>
                <a:cs typeface="+mn-cs"/>
              </a:rPr>
              <a:t>Proflavanol-T the benefits</a:t>
            </a:r>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Natural moisture protect complex rich in flavonoids from whole grape, green tea, vitamin E and rice-derived oryzanol as a first line of defence for healthy looking skin</a:t>
            </a:r>
          </a:p>
          <a:p>
            <a:pPr lvl="0"/>
            <a:r>
              <a:rPr lang="en-AU" sz="1200" kern="1200" dirty="0" smtClean="0">
                <a:solidFill>
                  <a:schemeClr val="tx1"/>
                </a:solidFill>
                <a:effectLst/>
                <a:latin typeface="+mn-lt"/>
                <a:ea typeface="+mn-ea"/>
                <a:cs typeface="+mn-cs"/>
              </a:rPr>
              <a:t>Helps shield and protect skin from daily effects of the environment</a:t>
            </a:r>
          </a:p>
          <a:p>
            <a:pPr lvl="0"/>
            <a:r>
              <a:rPr lang="en-AU" sz="1200" kern="1200" dirty="0" smtClean="0">
                <a:solidFill>
                  <a:schemeClr val="tx1"/>
                </a:solidFill>
                <a:effectLst/>
                <a:latin typeface="+mn-lt"/>
                <a:ea typeface="+mn-ea"/>
                <a:cs typeface="+mn-cs"/>
              </a:rPr>
              <a:t>Helps protect skin from free radical damage</a:t>
            </a:r>
          </a:p>
          <a:p>
            <a:endParaRPr lang="en-AU" dirty="0"/>
          </a:p>
        </p:txBody>
      </p:sp>
      <p:sp>
        <p:nvSpPr>
          <p:cNvPr id="4" name="Slide Number Placeholder 3"/>
          <p:cNvSpPr>
            <a:spLocks noGrp="1"/>
          </p:cNvSpPr>
          <p:nvPr>
            <p:ph type="sldNum" sz="quarter" idx="10"/>
          </p:nvPr>
        </p:nvSpPr>
        <p:spPr/>
        <p:txBody>
          <a:bodyPr/>
          <a:lstStyle/>
          <a:p>
            <a:fld id="{F04BCD3B-5EEF-433D-8A6E-1D6A1F9078F3}" type="slidenum">
              <a:rPr lang="en-AU" smtClean="0"/>
              <a:t>10</a:t>
            </a:fld>
            <a:endParaRPr lang="en-AU"/>
          </a:p>
        </p:txBody>
      </p:sp>
    </p:spTree>
    <p:extLst>
      <p:ext uri="{BB962C8B-B14F-4D97-AF65-F5344CB8AC3E}">
        <p14:creationId xmlns:p14="http://schemas.microsoft.com/office/powerpoint/2010/main" val="4142364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Proteo-C™</a:t>
            </a:r>
            <a:r>
              <a:rPr lang="en-AU" sz="1200" kern="1200" dirty="0" smtClean="0">
                <a:solidFill>
                  <a:schemeClr val="tx1"/>
                </a:solidFill>
                <a:effectLst/>
                <a:latin typeface="+mn-lt"/>
                <a:ea typeface="+mn-ea"/>
                <a:cs typeface="+mn-cs"/>
              </a:rPr>
              <a:t> vitamin C complex (exclusive to </a:t>
            </a:r>
            <a:r>
              <a:rPr lang="en-AU" sz="1200" b="1" kern="1200" dirty="0" smtClean="0">
                <a:solidFill>
                  <a:schemeClr val="tx1"/>
                </a:solidFill>
                <a:effectLst/>
                <a:latin typeface="+mn-lt"/>
                <a:ea typeface="+mn-ea"/>
                <a:cs typeface="+mn-cs"/>
              </a:rPr>
              <a:t>Sensé)</a:t>
            </a:r>
            <a:r>
              <a:rPr lang="en-AU" sz="1200" kern="1200" dirty="0" smtClean="0">
                <a:solidFill>
                  <a:schemeClr val="tx1"/>
                </a:solidFill>
                <a:effectLst/>
                <a:latin typeface="+mn-lt"/>
                <a:ea typeface="+mn-ea"/>
                <a:cs typeface="+mn-cs"/>
              </a:rPr>
              <a:t>, contains two bioavailable forms of vitamin C - magnesium ascorbyl phosphate which combines with the amino acid proline and glycine. These make for a revolutionary water- and lipid-soluble complex. So that vitamin C is delivered to the dermal layers of the skin. With powerful skin-protecting and firming qualities, this complex helps to reduce the appearance of skin ageing, helps neutralise free radicals and improve skin radiance and texture.</a:t>
            </a:r>
          </a:p>
          <a:p>
            <a:r>
              <a:rPr lang="en-AU" sz="1200" kern="1200" dirty="0" smtClean="0">
                <a:solidFill>
                  <a:schemeClr val="tx1"/>
                </a:solidFill>
                <a:effectLst/>
                <a:latin typeface="+mn-lt"/>
                <a:ea typeface="+mn-ea"/>
                <a:cs typeface="+mn-cs"/>
              </a:rPr>
              <a:t>The amino acids proline and glycine are highly effective moisture magnets. They act as essential elements in collagen and elastin products. These structural proteins give strength and elasticity to the skin and help reduce appearance of fine lines.</a:t>
            </a:r>
          </a:p>
          <a:p>
            <a:r>
              <a:rPr lang="en-AU" sz="1200" b="1" kern="1200" dirty="0" smtClean="0">
                <a:solidFill>
                  <a:schemeClr val="tx1"/>
                </a:solidFill>
                <a:effectLst/>
                <a:latin typeface="+mn-lt"/>
                <a:ea typeface="+mn-ea"/>
                <a:cs typeface="+mn-cs"/>
              </a:rPr>
              <a:t>Proteo C – the benefits</a:t>
            </a:r>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Firms, brightens and helps reduce uneven skin tones</a:t>
            </a:r>
          </a:p>
          <a:p>
            <a:pPr lvl="0"/>
            <a:r>
              <a:rPr lang="en-AU" sz="1200" kern="1200" dirty="0" smtClean="0">
                <a:solidFill>
                  <a:schemeClr val="tx1"/>
                </a:solidFill>
                <a:effectLst/>
                <a:latin typeface="+mn-lt"/>
                <a:ea typeface="+mn-ea"/>
                <a:cs typeface="+mn-cs"/>
              </a:rPr>
              <a:t>Improves skins radiance, clarity and texture</a:t>
            </a:r>
          </a:p>
          <a:p>
            <a:pPr lvl="0"/>
            <a:r>
              <a:rPr lang="en-AU" sz="1200" kern="1200" dirty="0" smtClean="0">
                <a:solidFill>
                  <a:schemeClr val="tx1"/>
                </a:solidFill>
                <a:effectLst/>
                <a:latin typeface="+mn-lt"/>
                <a:ea typeface="+mn-ea"/>
                <a:cs typeface="+mn-cs"/>
              </a:rPr>
              <a:t>Shields and protects skin from daily environmental damage</a:t>
            </a:r>
          </a:p>
          <a:p>
            <a:endParaRPr lang="en-AU" dirty="0"/>
          </a:p>
        </p:txBody>
      </p:sp>
      <p:sp>
        <p:nvSpPr>
          <p:cNvPr id="4" name="Slide Number Placeholder 3"/>
          <p:cNvSpPr>
            <a:spLocks noGrp="1"/>
          </p:cNvSpPr>
          <p:nvPr>
            <p:ph type="sldNum" sz="quarter" idx="10"/>
          </p:nvPr>
        </p:nvSpPr>
        <p:spPr/>
        <p:txBody>
          <a:bodyPr/>
          <a:lstStyle/>
          <a:p>
            <a:fld id="{F04BCD3B-5EEF-433D-8A6E-1D6A1F9078F3}" type="slidenum">
              <a:rPr lang="en-AU" smtClean="0"/>
              <a:t>11</a:t>
            </a:fld>
            <a:endParaRPr lang="en-AU"/>
          </a:p>
        </p:txBody>
      </p:sp>
    </p:spTree>
    <p:extLst>
      <p:ext uri="{BB962C8B-B14F-4D97-AF65-F5344CB8AC3E}">
        <p14:creationId xmlns:p14="http://schemas.microsoft.com/office/powerpoint/2010/main" val="2377716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Sensé </a:t>
            </a:r>
            <a:r>
              <a:rPr lang="en-AU" sz="1200" kern="1200" dirty="0" smtClean="0">
                <a:solidFill>
                  <a:schemeClr val="tx1"/>
                </a:solidFill>
                <a:effectLst/>
                <a:latin typeface="+mn-lt"/>
                <a:ea typeface="+mn-ea"/>
                <a:cs typeface="+mn-cs"/>
              </a:rPr>
              <a:t>great for women and men of all ages and all skin types</a:t>
            </a:r>
          </a:p>
          <a:p>
            <a:pPr lvl="0"/>
            <a:r>
              <a:rPr lang="en-AU" sz="1200" b="1" kern="1200" dirty="0" smtClean="0">
                <a:solidFill>
                  <a:schemeClr val="tx1"/>
                </a:solidFill>
                <a:effectLst/>
                <a:latin typeface="+mn-lt"/>
                <a:ea typeface="+mn-ea"/>
                <a:cs typeface="+mn-cs"/>
              </a:rPr>
              <a:t>Cleanse with Gentle Daily Cleanser</a:t>
            </a:r>
            <a:r>
              <a:rPr lang="en-AU" sz="1200" kern="1200" dirty="0" smtClean="0">
                <a:solidFill>
                  <a:schemeClr val="tx1"/>
                </a:solidFill>
                <a:effectLst/>
                <a:latin typeface="+mn-lt"/>
                <a:ea typeface="+mn-ea"/>
                <a:cs typeface="+mn-cs"/>
              </a:rPr>
              <a:t> (Twice a Day) its soap free, non-drying, and contains natural botanicals that soften the skin and lock in moisture.</a:t>
            </a:r>
          </a:p>
          <a:p>
            <a:pPr lvl="0"/>
            <a:r>
              <a:rPr lang="en-AU" sz="1200" b="1" kern="1200" dirty="0" smtClean="0">
                <a:solidFill>
                  <a:schemeClr val="tx1"/>
                </a:solidFill>
                <a:effectLst/>
                <a:latin typeface="+mn-lt"/>
                <a:ea typeface="+mn-ea"/>
                <a:cs typeface="+mn-cs"/>
              </a:rPr>
              <a:t>Exfoliate with Rice Bran Polisher</a:t>
            </a:r>
            <a:r>
              <a:rPr lang="en-AU" sz="1200" kern="1200" dirty="0" smtClean="0">
                <a:solidFill>
                  <a:schemeClr val="tx1"/>
                </a:solidFill>
                <a:effectLst/>
                <a:latin typeface="+mn-lt"/>
                <a:ea typeface="+mn-ea"/>
                <a:cs typeface="+mn-cs"/>
              </a:rPr>
              <a:t> (Three times a week – AM or PM)</a:t>
            </a:r>
          </a:p>
          <a:p>
            <a:pPr lvl="0"/>
            <a:r>
              <a:rPr lang="en-AU" sz="1200" b="1" kern="1200" dirty="0" smtClean="0">
                <a:solidFill>
                  <a:schemeClr val="tx1"/>
                </a:solidFill>
                <a:effectLst/>
                <a:latin typeface="+mn-lt"/>
                <a:ea typeface="+mn-ea"/>
                <a:cs typeface="+mn-cs"/>
              </a:rPr>
              <a:t>Deep Cleanse with Nutritious Crème Masque</a:t>
            </a:r>
            <a:r>
              <a:rPr lang="en-AU" sz="1200" kern="1200" dirty="0" smtClean="0">
                <a:solidFill>
                  <a:schemeClr val="tx1"/>
                </a:solidFill>
                <a:effectLst/>
                <a:latin typeface="+mn-lt"/>
                <a:ea typeface="+mn-ea"/>
                <a:cs typeface="+mn-cs"/>
              </a:rPr>
              <a:t> (Three times a week – AM or PM)</a:t>
            </a:r>
          </a:p>
          <a:p>
            <a:pPr lvl="0"/>
            <a:r>
              <a:rPr lang="en-AU" sz="1200" b="1" kern="1200" dirty="0" smtClean="0">
                <a:solidFill>
                  <a:schemeClr val="tx1"/>
                </a:solidFill>
                <a:effectLst/>
                <a:latin typeface="+mn-lt"/>
                <a:ea typeface="+mn-ea"/>
                <a:cs typeface="+mn-cs"/>
              </a:rPr>
              <a:t>Tone with Hydrating Toner twice daily. </a:t>
            </a:r>
            <a:r>
              <a:rPr lang="en-AU" sz="1200" kern="1200" dirty="0" smtClean="0">
                <a:solidFill>
                  <a:schemeClr val="tx1"/>
                </a:solidFill>
                <a:effectLst/>
                <a:latin typeface="+mn-lt"/>
                <a:ea typeface="+mn-ea"/>
                <a:cs typeface="+mn-cs"/>
              </a:rPr>
              <a:t>is used as a clarifier to refine pore size. It also delivers the active ingredients to the skin.  At this low concentration, people with oily skin and dry skin can use these products..</a:t>
            </a:r>
          </a:p>
          <a:p>
            <a:pPr lvl="0"/>
            <a:r>
              <a:rPr lang="en-AU" sz="1200" b="1" kern="1200" dirty="0" smtClean="0">
                <a:solidFill>
                  <a:schemeClr val="tx1"/>
                </a:solidFill>
                <a:effectLst/>
                <a:latin typeface="+mn-lt"/>
                <a:ea typeface="+mn-ea"/>
                <a:cs typeface="+mn-cs"/>
              </a:rPr>
              <a:t>Apply Perfecting Essence</a:t>
            </a:r>
            <a:r>
              <a:rPr lang="en-AU" sz="1200" kern="1200" dirty="0" smtClean="0">
                <a:solidFill>
                  <a:schemeClr val="tx1"/>
                </a:solidFill>
                <a:effectLst/>
                <a:latin typeface="+mn-lt"/>
                <a:ea typeface="+mn-ea"/>
                <a:cs typeface="+mn-cs"/>
              </a:rPr>
              <a:t> (for younger skin) while the skin is damp and then apply </a:t>
            </a:r>
            <a:r>
              <a:rPr lang="en-AU" sz="1200" b="1" kern="1200" dirty="0" smtClean="0">
                <a:solidFill>
                  <a:schemeClr val="tx1"/>
                </a:solidFill>
                <a:effectLst/>
                <a:latin typeface="+mn-lt"/>
                <a:ea typeface="+mn-ea"/>
                <a:cs typeface="+mn-cs"/>
              </a:rPr>
              <a:t>Daytime Protective Emulsion</a:t>
            </a:r>
            <a:r>
              <a:rPr lang="en-AU" sz="1200" kern="1200" dirty="0" smtClean="0">
                <a:solidFill>
                  <a:schemeClr val="tx1"/>
                </a:solidFill>
                <a:effectLst/>
                <a:latin typeface="+mn-lt"/>
                <a:ea typeface="+mn-ea"/>
                <a:cs typeface="+mn-cs"/>
              </a:rPr>
              <a:t> </a:t>
            </a:r>
            <a:r>
              <a:rPr lang="en-AU" sz="1200" b="1" kern="1200" dirty="0" smtClean="0">
                <a:solidFill>
                  <a:schemeClr val="tx1"/>
                </a:solidFill>
                <a:effectLst/>
                <a:latin typeface="+mn-lt"/>
                <a:ea typeface="+mn-ea"/>
                <a:cs typeface="+mn-cs"/>
              </a:rPr>
              <a:t>SPF15 </a:t>
            </a:r>
            <a:r>
              <a:rPr lang="en-AU" sz="1200" kern="1200" dirty="0" smtClean="0">
                <a:solidFill>
                  <a:schemeClr val="tx1"/>
                </a:solidFill>
                <a:effectLst/>
                <a:latin typeface="+mn-lt"/>
                <a:ea typeface="+mn-ea"/>
                <a:cs typeface="+mn-cs"/>
              </a:rPr>
              <a:t>with sunscreen to avoid sun damage and slow down UV rays that cause wrinkles.</a:t>
            </a:r>
          </a:p>
          <a:p>
            <a:pPr lvl="0"/>
            <a:r>
              <a:rPr lang="en-AU" sz="1200" b="1" kern="1200" dirty="0" smtClean="0">
                <a:solidFill>
                  <a:schemeClr val="tx1"/>
                </a:solidFill>
                <a:effectLst/>
                <a:latin typeface="+mn-lt"/>
                <a:ea typeface="+mn-ea"/>
                <a:cs typeface="+mn-cs"/>
              </a:rPr>
              <a:t>Apply Serum Intensive</a:t>
            </a:r>
            <a:r>
              <a:rPr lang="en-AU" sz="1200" kern="1200" dirty="0" smtClean="0">
                <a:solidFill>
                  <a:schemeClr val="tx1"/>
                </a:solidFill>
                <a:effectLst/>
                <a:latin typeface="+mn-lt"/>
                <a:ea typeface="+mn-ea"/>
                <a:cs typeface="+mn-cs"/>
              </a:rPr>
              <a:t> (for mature skin)/ twice daily to fight wrinkles and reduce the appearance of ageing before applying your </a:t>
            </a:r>
            <a:r>
              <a:rPr lang="en-AU" sz="1200" b="1" kern="1200" dirty="0" smtClean="0">
                <a:solidFill>
                  <a:schemeClr val="tx1"/>
                </a:solidFill>
                <a:effectLst/>
                <a:latin typeface="+mn-lt"/>
                <a:ea typeface="+mn-ea"/>
                <a:cs typeface="+mn-cs"/>
              </a:rPr>
              <a:t>Night Renewal</a:t>
            </a:r>
            <a:r>
              <a:rPr lang="en-AU" sz="1200" kern="1200" dirty="0" smtClean="0">
                <a:solidFill>
                  <a:schemeClr val="tx1"/>
                </a:solidFill>
                <a:effectLst/>
                <a:latin typeface="+mn-lt"/>
                <a:ea typeface="+mn-ea"/>
                <a:cs typeface="+mn-cs"/>
              </a:rPr>
              <a:t> every night. </a:t>
            </a:r>
          </a:p>
          <a:p>
            <a:pPr lvl="0"/>
            <a:r>
              <a:rPr lang="en-AU" sz="1200" kern="1200" dirty="0" smtClean="0">
                <a:solidFill>
                  <a:schemeClr val="tx1"/>
                </a:solidFill>
                <a:effectLst/>
                <a:latin typeface="+mn-lt"/>
                <a:ea typeface="+mn-ea"/>
                <a:cs typeface="+mn-cs"/>
              </a:rPr>
              <a:t>Moisturise at night with</a:t>
            </a:r>
            <a:r>
              <a:rPr lang="en-AU" sz="1200" b="1" kern="1200" dirty="0" smtClean="0">
                <a:solidFill>
                  <a:schemeClr val="tx1"/>
                </a:solidFill>
                <a:effectLst/>
                <a:latin typeface="+mn-lt"/>
                <a:ea typeface="+mn-ea"/>
                <a:cs typeface="+mn-cs"/>
              </a:rPr>
              <a:t> Night Renewal.</a:t>
            </a:r>
          </a:p>
          <a:p>
            <a:pPr lvl="0"/>
            <a:r>
              <a:rPr lang="en-AU" sz="1200" b="1" kern="1200" dirty="0" smtClean="0">
                <a:solidFill>
                  <a:schemeClr val="tx1"/>
                </a:solidFill>
                <a:effectLst/>
                <a:latin typeface="+mn-lt"/>
                <a:ea typeface="+mn-ea"/>
                <a:cs typeface="+mn-cs"/>
              </a:rPr>
              <a:t>Apply Eye Nourisher</a:t>
            </a:r>
            <a:r>
              <a:rPr lang="en-AU" sz="1200" kern="1200" dirty="0" smtClean="0">
                <a:solidFill>
                  <a:schemeClr val="tx1"/>
                </a:solidFill>
                <a:effectLst/>
                <a:latin typeface="+mn-lt"/>
                <a:ea typeface="+mn-ea"/>
                <a:cs typeface="+mn-cs"/>
              </a:rPr>
              <a:t> twice daily. The moisturisers plump up the skin a little, evening it out and helping makeup to glide on. </a:t>
            </a:r>
          </a:p>
          <a:p>
            <a:r>
              <a:rPr lang="en-AU" sz="1200" kern="1200" dirty="0" smtClean="0">
                <a:solidFill>
                  <a:schemeClr val="tx1"/>
                </a:solidFill>
                <a:effectLst/>
                <a:latin typeface="+mn-lt"/>
                <a:ea typeface="+mn-ea"/>
                <a:cs typeface="+mn-cs"/>
              </a:rPr>
              <a:t>USANA’s </a:t>
            </a:r>
            <a:r>
              <a:rPr lang="en-AU" sz="1200" b="1" kern="1200" dirty="0" smtClean="0">
                <a:solidFill>
                  <a:schemeClr val="tx1"/>
                </a:solidFill>
                <a:effectLst/>
                <a:latin typeface="+mn-lt"/>
                <a:ea typeface="+mn-ea"/>
                <a:cs typeface="+mn-cs"/>
              </a:rPr>
              <a:t>Sensé</a:t>
            </a:r>
            <a:r>
              <a:rPr lang="en-AU" sz="1200" kern="1200" dirty="0" smtClean="0">
                <a:solidFill>
                  <a:schemeClr val="tx1"/>
                </a:solidFill>
                <a:effectLst/>
                <a:latin typeface="+mn-lt"/>
                <a:ea typeface="+mn-ea"/>
                <a:cs typeface="+mn-cs"/>
              </a:rPr>
              <a:t> contain pure and clean ingredients, so they’re gentle and healthy for your skin and your body. In fact, they’re as gentle and as pure as it gets!</a:t>
            </a:r>
          </a:p>
          <a:p>
            <a:pPr lvl="0"/>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F04BCD3B-5EEF-433D-8A6E-1D6A1F9078F3}" type="slidenum">
              <a:rPr lang="en-AU" smtClean="0"/>
              <a:t>12</a:t>
            </a:fld>
            <a:endParaRPr lang="en-AU"/>
          </a:p>
        </p:txBody>
      </p:sp>
    </p:spTree>
    <p:extLst>
      <p:ext uri="{BB962C8B-B14F-4D97-AF65-F5344CB8AC3E}">
        <p14:creationId xmlns:p14="http://schemas.microsoft.com/office/powerpoint/2010/main" val="347651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63FF27F-DF67-4531-A3BD-1619D887EB96}" type="datetimeFigureOut">
              <a:rPr lang="en-AU" smtClean="0"/>
              <a:t>29/04/2013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2FC7CA6-176B-456B-9D96-AD16F99C1929}" type="slidenum">
              <a:rPr lang="en-AU" smtClean="0"/>
              <a:t>‹#›</a:t>
            </a:fld>
            <a:endParaRPr lang="en-AU"/>
          </a:p>
        </p:txBody>
      </p:sp>
    </p:spTree>
    <p:extLst>
      <p:ext uri="{BB962C8B-B14F-4D97-AF65-F5344CB8AC3E}">
        <p14:creationId xmlns:p14="http://schemas.microsoft.com/office/powerpoint/2010/main" val="1907315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63FF27F-DF67-4531-A3BD-1619D887EB96}" type="datetimeFigureOut">
              <a:rPr lang="en-AU" smtClean="0"/>
              <a:t>29/04/2013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2FC7CA6-176B-456B-9D96-AD16F99C1929}" type="slidenum">
              <a:rPr lang="en-AU" smtClean="0"/>
              <a:t>‹#›</a:t>
            </a:fld>
            <a:endParaRPr lang="en-AU"/>
          </a:p>
        </p:txBody>
      </p:sp>
    </p:spTree>
    <p:extLst>
      <p:ext uri="{BB962C8B-B14F-4D97-AF65-F5344CB8AC3E}">
        <p14:creationId xmlns:p14="http://schemas.microsoft.com/office/powerpoint/2010/main" val="2003899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63FF27F-DF67-4531-A3BD-1619D887EB96}" type="datetimeFigureOut">
              <a:rPr lang="en-AU" smtClean="0"/>
              <a:t>29/04/2013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2FC7CA6-176B-456B-9D96-AD16F99C1929}" type="slidenum">
              <a:rPr lang="en-AU" smtClean="0"/>
              <a:t>‹#›</a:t>
            </a:fld>
            <a:endParaRPr lang="en-AU"/>
          </a:p>
        </p:txBody>
      </p:sp>
    </p:spTree>
    <p:extLst>
      <p:ext uri="{BB962C8B-B14F-4D97-AF65-F5344CB8AC3E}">
        <p14:creationId xmlns:p14="http://schemas.microsoft.com/office/powerpoint/2010/main" val="4124070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63FF27F-DF67-4531-A3BD-1619D887EB96}" type="datetimeFigureOut">
              <a:rPr lang="en-AU" smtClean="0"/>
              <a:t>29/04/2013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2FC7CA6-176B-456B-9D96-AD16F99C1929}" type="slidenum">
              <a:rPr lang="en-AU" smtClean="0"/>
              <a:t>‹#›</a:t>
            </a:fld>
            <a:endParaRPr lang="en-AU"/>
          </a:p>
        </p:txBody>
      </p:sp>
    </p:spTree>
    <p:extLst>
      <p:ext uri="{BB962C8B-B14F-4D97-AF65-F5344CB8AC3E}">
        <p14:creationId xmlns:p14="http://schemas.microsoft.com/office/powerpoint/2010/main" val="2016838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3FF27F-DF67-4531-A3BD-1619D887EB96}" type="datetimeFigureOut">
              <a:rPr lang="en-AU" smtClean="0"/>
              <a:t>29/04/2013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2FC7CA6-176B-456B-9D96-AD16F99C1929}" type="slidenum">
              <a:rPr lang="en-AU" smtClean="0"/>
              <a:t>‹#›</a:t>
            </a:fld>
            <a:endParaRPr lang="en-AU"/>
          </a:p>
        </p:txBody>
      </p:sp>
    </p:spTree>
    <p:extLst>
      <p:ext uri="{BB962C8B-B14F-4D97-AF65-F5344CB8AC3E}">
        <p14:creationId xmlns:p14="http://schemas.microsoft.com/office/powerpoint/2010/main" val="792683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63FF27F-DF67-4531-A3BD-1619D887EB96}" type="datetimeFigureOut">
              <a:rPr lang="en-AU" smtClean="0"/>
              <a:t>29/04/2013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2FC7CA6-176B-456B-9D96-AD16F99C1929}" type="slidenum">
              <a:rPr lang="en-AU" smtClean="0"/>
              <a:t>‹#›</a:t>
            </a:fld>
            <a:endParaRPr lang="en-AU"/>
          </a:p>
        </p:txBody>
      </p:sp>
    </p:spTree>
    <p:extLst>
      <p:ext uri="{BB962C8B-B14F-4D97-AF65-F5344CB8AC3E}">
        <p14:creationId xmlns:p14="http://schemas.microsoft.com/office/powerpoint/2010/main" val="3431277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63FF27F-DF67-4531-A3BD-1619D887EB96}" type="datetimeFigureOut">
              <a:rPr lang="en-AU" smtClean="0"/>
              <a:t>29/04/2013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2FC7CA6-176B-456B-9D96-AD16F99C1929}" type="slidenum">
              <a:rPr lang="en-AU" smtClean="0"/>
              <a:t>‹#›</a:t>
            </a:fld>
            <a:endParaRPr lang="en-AU"/>
          </a:p>
        </p:txBody>
      </p:sp>
    </p:spTree>
    <p:extLst>
      <p:ext uri="{BB962C8B-B14F-4D97-AF65-F5344CB8AC3E}">
        <p14:creationId xmlns:p14="http://schemas.microsoft.com/office/powerpoint/2010/main" val="18540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63FF27F-DF67-4531-A3BD-1619D887EB96}" type="datetimeFigureOut">
              <a:rPr lang="en-AU" smtClean="0"/>
              <a:t>29/04/2013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2FC7CA6-176B-456B-9D96-AD16F99C1929}" type="slidenum">
              <a:rPr lang="en-AU" smtClean="0"/>
              <a:t>‹#›</a:t>
            </a:fld>
            <a:endParaRPr lang="en-AU"/>
          </a:p>
        </p:txBody>
      </p:sp>
    </p:spTree>
    <p:extLst>
      <p:ext uri="{BB962C8B-B14F-4D97-AF65-F5344CB8AC3E}">
        <p14:creationId xmlns:p14="http://schemas.microsoft.com/office/powerpoint/2010/main" val="700953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F27F-DF67-4531-A3BD-1619D887EB96}" type="datetimeFigureOut">
              <a:rPr lang="en-AU" smtClean="0"/>
              <a:t>29/04/2013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2FC7CA6-176B-456B-9D96-AD16F99C1929}" type="slidenum">
              <a:rPr lang="en-AU" smtClean="0"/>
              <a:t>‹#›</a:t>
            </a:fld>
            <a:endParaRPr lang="en-AU"/>
          </a:p>
        </p:txBody>
      </p:sp>
    </p:spTree>
    <p:extLst>
      <p:ext uri="{BB962C8B-B14F-4D97-AF65-F5344CB8AC3E}">
        <p14:creationId xmlns:p14="http://schemas.microsoft.com/office/powerpoint/2010/main" val="2848143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3FF27F-DF67-4531-A3BD-1619D887EB96}" type="datetimeFigureOut">
              <a:rPr lang="en-AU" smtClean="0"/>
              <a:t>29/04/2013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2FC7CA6-176B-456B-9D96-AD16F99C1929}" type="slidenum">
              <a:rPr lang="en-AU" smtClean="0"/>
              <a:t>‹#›</a:t>
            </a:fld>
            <a:endParaRPr lang="en-AU"/>
          </a:p>
        </p:txBody>
      </p:sp>
    </p:spTree>
    <p:extLst>
      <p:ext uri="{BB962C8B-B14F-4D97-AF65-F5344CB8AC3E}">
        <p14:creationId xmlns:p14="http://schemas.microsoft.com/office/powerpoint/2010/main" val="165005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3FF27F-DF67-4531-A3BD-1619D887EB96}" type="datetimeFigureOut">
              <a:rPr lang="en-AU" smtClean="0"/>
              <a:t>29/04/2013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2FC7CA6-176B-456B-9D96-AD16F99C1929}" type="slidenum">
              <a:rPr lang="en-AU" smtClean="0"/>
              <a:t>‹#›</a:t>
            </a:fld>
            <a:endParaRPr lang="en-AU"/>
          </a:p>
        </p:txBody>
      </p:sp>
    </p:spTree>
    <p:extLst>
      <p:ext uri="{BB962C8B-B14F-4D97-AF65-F5344CB8AC3E}">
        <p14:creationId xmlns:p14="http://schemas.microsoft.com/office/powerpoint/2010/main" val="2012811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3FF27F-DF67-4531-A3BD-1619D887EB96}" type="datetimeFigureOut">
              <a:rPr lang="en-AU" smtClean="0"/>
              <a:t>29/04/2013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FC7CA6-176B-456B-9D96-AD16F99C1929}" type="slidenum">
              <a:rPr lang="en-AU" smtClean="0"/>
              <a:t>‹#›</a:t>
            </a:fld>
            <a:endParaRPr lang="en-AU"/>
          </a:p>
        </p:txBody>
      </p:sp>
    </p:spTree>
    <p:extLst>
      <p:ext uri="{BB962C8B-B14F-4D97-AF65-F5344CB8AC3E}">
        <p14:creationId xmlns:p14="http://schemas.microsoft.com/office/powerpoint/2010/main" val="3651473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a:p>
        </p:txBody>
      </p:sp>
      <p:sp>
        <p:nvSpPr>
          <p:cNvPr id="3" name="Subtitle 2"/>
          <p:cNvSpPr>
            <a:spLocks noGrp="1"/>
          </p:cNvSpPr>
          <p:nvPr>
            <p:ph type="subTitle" idx="1"/>
          </p:nvPr>
        </p:nvSpPr>
        <p:spPr/>
        <p:txBody>
          <a:bodyPr/>
          <a:lstStyle/>
          <a:p>
            <a:endParaRPr lang="en-AU"/>
          </a:p>
        </p:txBody>
      </p:sp>
      <p:pic>
        <p:nvPicPr>
          <p:cNvPr id="1026" name="Picture 2" descr="O:\Marketing\Marketing Creative\Q2 2013\POM Sense\PPT\POM sense PPT sl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359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Q2 2013\POM Sense\PPT\POM sense PPT slid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27384"/>
            <a:ext cx="8229600" cy="1143000"/>
          </a:xfrm>
        </p:spPr>
        <p:txBody>
          <a:bodyPr>
            <a:normAutofit/>
          </a:bodyPr>
          <a:lstStyle/>
          <a:p>
            <a:r>
              <a:rPr lang="en-AU" sz="3600" b="1" dirty="0">
                <a:solidFill>
                  <a:schemeClr val="bg1"/>
                </a:solidFill>
              </a:rPr>
              <a:t>Proflavanol-T™</a:t>
            </a:r>
          </a:p>
        </p:txBody>
      </p:sp>
      <p:sp>
        <p:nvSpPr>
          <p:cNvPr id="2" name="Content Placeholder 1"/>
          <p:cNvSpPr>
            <a:spLocks noGrp="1"/>
          </p:cNvSpPr>
          <p:nvPr>
            <p:ph sz="half" idx="2"/>
          </p:nvPr>
        </p:nvSpPr>
        <p:spPr>
          <a:xfrm>
            <a:off x="251520" y="980728"/>
            <a:ext cx="6624736" cy="5145435"/>
          </a:xfrm>
        </p:spPr>
        <p:txBody>
          <a:bodyPr>
            <a:noAutofit/>
          </a:bodyPr>
          <a:lstStyle/>
          <a:p>
            <a:pPr marL="0" indent="0">
              <a:buNone/>
            </a:pPr>
            <a:r>
              <a:rPr lang="en-AU" sz="2800" dirty="0">
                <a:solidFill>
                  <a:schemeClr val="bg1"/>
                </a:solidFill>
              </a:rPr>
              <a:t>Natural </a:t>
            </a:r>
            <a:r>
              <a:rPr lang="en-AU" sz="2800" dirty="0" smtClean="0">
                <a:solidFill>
                  <a:schemeClr val="bg1"/>
                </a:solidFill>
              </a:rPr>
              <a:t>moisture-protect </a:t>
            </a:r>
            <a:endParaRPr lang="en-AU" sz="2800" dirty="0">
              <a:solidFill>
                <a:schemeClr val="bg1"/>
              </a:solidFill>
            </a:endParaRPr>
          </a:p>
          <a:p>
            <a:pPr marL="0" indent="0">
              <a:buNone/>
            </a:pPr>
            <a:r>
              <a:rPr lang="en-AU" sz="2800" dirty="0" smtClean="0">
                <a:solidFill>
                  <a:schemeClr val="bg1"/>
                </a:solidFill>
              </a:rPr>
              <a:t>Complex, </a:t>
            </a:r>
            <a:r>
              <a:rPr lang="en-AU" sz="2800" dirty="0">
                <a:solidFill>
                  <a:schemeClr val="bg1"/>
                </a:solidFill>
              </a:rPr>
              <a:t>rich in flavonoids </a:t>
            </a:r>
            <a:r>
              <a:rPr lang="en-AU" sz="2800" dirty="0" smtClean="0">
                <a:solidFill>
                  <a:schemeClr val="bg1"/>
                </a:solidFill>
              </a:rPr>
              <a:t>from </a:t>
            </a:r>
          </a:p>
          <a:p>
            <a:pPr marL="0" indent="0">
              <a:buNone/>
            </a:pPr>
            <a:r>
              <a:rPr lang="en-AU" sz="2800" dirty="0" smtClean="0">
                <a:solidFill>
                  <a:schemeClr val="bg1"/>
                </a:solidFill>
              </a:rPr>
              <a:t>grapes, </a:t>
            </a:r>
            <a:r>
              <a:rPr lang="en-AU" sz="2800" dirty="0">
                <a:solidFill>
                  <a:schemeClr val="bg1"/>
                </a:solidFill>
              </a:rPr>
              <a:t>green </a:t>
            </a:r>
            <a:r>
              <a:rPr lang="en-AU" sz="2800" dirty="0" smtClean="0">
                <a:solidFill>
                  <a:schemeClr val="bg1"/>
                </a:solidFill>
              </a:rPr>
              <a:t>tea, vitamin </a:t>
            </a:r>
            <a:r>
              <a:rPr lang="en-AU" sz="2800" dirty="0">
                <a:solidFill>
                  <a:schemeClr val="bg1"/>
                </a:solidFill>
              </a:rPr>
              <a:t>E for </a:t>
            </a:r>
            <a:endParaRPr lang="en-AU" sz="2800" dirty="0" smtClean="0">
              <a:solidFill>
                <a:schemeClr val="bg1"/>
              </a:solidFill>
            </a:endParaRPr>
          </a:p>
          <a:p>
            <a:pPr marL="0" indent="0">
              <a:buNone/>
            </a:pPr>
            <a:r>
              <a:rPr lang="en-AU" sz="2800" dirty="0" smtClean="0">
                <a:solidFill>
                  <a:schemeClr val="bg1"/>
                </a:solidFill>
              </a:rPr>
              <a:t>healthy looking skin</a:t>
            </a:r>
            <a:r>
              <a:rPr lang="en-AU" sz="2800" dirty="0">
                <a:solidFill>
                  <a:schemeClr val="bg1"/>
                </a:solidFill>
              </a:rPr>
              <a:t>.</a:t>
            </a:r>
          </a:p>
          <a:p>
            <a:pPr marL="0" indent="0">
              <a:buNone/>
            </a:pPr>
            <a:r>
              <a:rPr lang="en-AU" sz="2800" dirty="0" smtClean="0">
                <a:solidFill>
                  <a:schemeClr val="bg1"/>
                </a:solidFill>
              </a:rPr>
              <a:t>Natural antioxidants help </a:t>
            </a:r>
            <a:r>
              <a:rPr lang="en-AU" sz="2800" dirty="0">
                <a:solidFill>
                  <a:schemeClr val="bg1"/>
                </a:solidFill>
              </a:rPr>
              <a:t>shield </a:t>
            </a:r>
            <a:endParaRPr lang="en-AU" sz="2800" dirty="0" smtClean="0">
              <a:solidFill>
                <a:schemeClr val="bg1"/>
              </a:solidFill>
            </a:endParaRPr>
          </a:p>
          <a:p>
            <a:pPr marL="0" indent="0">
              <a:buNone/>
            </a:pPr>
            <a:r>
              <a:rPr lang="en-AU" sz="2800" dirty="0" smtClean="0">
                <a:solidFill>
                  <a:schemeClr val="bg1"/>
                </a:solidFill>
              </a:rPr>
              <a:t>and </a:t>
            </a:r>
            <a:r>
              <a:rPr lang="en-AU" sz="2800" dirty="0">
                <a:solidFill>
                  <a:schemeClr val="bg1"/>
                </a:solidFill>
              </a:rPr>
              <a:t>protect skin from daily </a:t>
            </a:r>
            <a:endParaRPr lang="en-AU" sz="2800" dirty="0" smtClean="0">
              <a:solidFill>
                <a:schemeClr val="bg1"/>
              </a:solidFill>
            </a:endParaRPr>
          </a:p>
          <a:p>
            <a:pPr marL="0" indent="0">
              <a:buNone/>
            </a:pPr>
            <a:r>
              <a:rPr lang="en-AU" sz="2800" dirty="0" smtClean="0">
                <a:solidFill>
                  <a:schemeClr val="bg1"/>
                </a:solidFill>
              </a:rPr>
              <a:t>environmental effects.</a:t>
            </a:r>
            <a:endParaRPr lang="en-AU" sz="2800" dirty="0">
              <a:solidFill>
                <a:schemeClr val="bg1"/>
              </a:solidFill>
            </a:endParaRPr>
          </a:p>
          <a:p>
            <a:pPr marL="0" indent="0">
              <a:buNone/>
            </a:pPr>
            <a:r>
              <a:rPr lang="en-AU" sz="2800" dirty="0" smtClean="0">
                <a:solidFill>
                  <a:schemeClr val="bg1"/>
                </a:solidFill>
              </a:rPr>
              <a:t>Helps </a:t>
            </a:r>
            <a:r>
              <a:rPr lang="en-AU" sz="2800" dirty="0">
                <a:solidFill>
                  <a:schemeClr val="bg1"/>
                </a:solidFill>
              </a:rPr>
              <a:t>protect skin from free radical damage</a:t>
            </a:r>
          </a:p>
          <a:p>
            <a:pPr marL="0" indent="0">
              <a:buNone/>
            </a:pPr>
            <a:endParaRPr lang="en-AU" sz="280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0954" y="1323257"/>
            <a:ext cx="3695542" cy="31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5266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Q2 2013\POM Sense\PPT\POM sense PPT slid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27384"/>
            <a:ext cx="8229600" cy="1143000"/>
          </a:xfrm>
        </p:spPr>
        <p:txBody>
          <a:bodyPr>
            <a:normAutofit/>
          </a:bodyPr>
          <a:lstStyle/>
          <a:p>
            <a:r>
              <a:rPr lang="en-AU" sz="3600" b="1" dirty="0" smtClean="0">
                <a:solidFill>
                  <a:schemeClr val="bg1"/>
                </a:solidFill>
              </a:rPr>
              <a:t>Vitamin C as Proteo-C</a:t>
            </a:r>
            <a:r>
              <a:rPr lang="en-AU" sz="3600" b="1" dirty="0">
                <a:solidFill>
                  <a:schemeClr val="bg1"/>
                </a:solidFill>
              </a:rPr>
              <a:t> ™</a:t>
            </a:r>
          </a:p>
        </p:txBody>
      </p:sp>
      <p:sp>
        <p:nvSpPr>
          <p:cNvPr id="2" name="Content Placeholder 1"/>
          <p:cNvSpPr>
            <a:spLocks noGrp="1"/>
          </p:cNvSpPr>
          <p:nvPr>
            <p:ph sz="half" idx="2"/>
          </p:nvPr>
        </p:nvSpPr>
        <p:spPr>
          <a:xfrm>
            <a:off x="251520" y="980728"/>
            <a:ext cx="8208912" cy="4929067"/>
          </a:xfrm>
        </p:spPr>
        <p:txBody>
          <a:bodyPr>
            <a:normAutofit lnSpcReduction="10000"/>
          </a:bodyPr>
          <a:lstStyle/>
          <a:p>
            <a:pPr marL="0" indent="0">
              <a:buNone/>
            </a:pPr>
            <a:r>
              <a:rPr lang="en-AU" sz="2800" b="1" dirty="0">
                <a:solidFill>
                  <a:schemeClr val="bg1"/>
                </a:solidFill>
              </a:rPr>
              <a:t>Proteo-C™</a:t>
            </a:r>
            <a:r>
              <a:rPr lang="en-AU" sz="2800" dirty="0">
                <a:solidFill>
                  <a:schemeClr val="bg1"/>
                </a:solidFill>
              </a:rPr>
              <a:t> vitamin C </a:t>
            </a:r>
            <a:r>
              <a:rPr lang="en-AU" sz="2800" dirty="0" smtClean="0">
                <a:solidFill>
                  <a:schemeClr val="bg1"/>
                </a:solidFill>
              </a:rPr>
              <a:t> complex </a:t>
            </a:r>
          </a:p>
          <a:p>
            <a:pPr marL="0" indent="0">
              <a:buNone/>
            </a:pPr>
            <a:r>
              <a:rPr lang="en-AU" sz="2800" dirty="0" smtClean="0">
                <a:solidFill>
                  <a:schemeClr val="bg1"/>
                </a:solidFill>
              </a:rPr>
              <a:t>(</a:t>
            </a:r>
            <a:r>
              <a:rPr lang="en-AU" sz="2800" dirty="0">
                <a:solidFill>
                  <a:schemeClr val="bg1"/>
                </a:solidFill>
              </a:rPr>
              <a:t>exclusive to </a:t>
            </a:r>
            <a:r>
              <a:rPr lang="en-AU" sz="2800" dirty="0" smtClean="0">
                <a:solidFill>
                  <a:schemeClr val="bg1"/>
                </a:solidFill>
              </a:rPr>
              <a:t> </a:t>
            </a:r>
            <a:r>
              <a:rPr lang="en-AU" sz="2800" b="1" dirty="0" smtClean="0">
                <a:solidFill>
                  <a:schemeClr val="bg1"/>
                </a:solidFill>
              </a:rPr>
              <a:t>Sensé</a:t>
            </a:r>
            <a:r>
              <a:rPr lang="en-AU" sz="2800" b="1" dirty="0">
                <a:solidFill>
                  <a:schemeClr val="bg1"/>
                </a:solidFill>
              </a:rPr>
              <a:t>)</a:t>
            </a:r>
            <a:r>
              <a:rPr lang="en-AU" sz="2800" dirty="0">
                <a:solidFill>
                  <a:schemeClr val="bg1"/>
                </a:solidFill>
              </a:rPr>
              <a:t>, contains </a:t>
            </a:r>
            <a:endParaRPr lang="en-AU" sz="2800" dirty="0" smtClean="0">
              <a:solidFill>
                <a:schemeClr val="bg1"/>
              </a:solidFill>
            </a:endParaRPr>
          </a:p>
          <a:p>
            <a:pPr marL="0" indent="0">
              <a:buNone/>
            </a:pPr>
            <a:r>
              <a:rPr lang="en-AU" sz="2800" dirty="0" smtClean="0">
                <a:solidFill>
                  <a:schemeClr val="bg1"/>
                </a:solidFill>
              </a:rPr>
              <a:t>two  bioavailable </a:t>
            </a:r>
            <a:r>
              <a:rPr lang="en-AU" sz="2800" dirty="0">
                <a:solidFill>
                  <a:schemeClr val="bg1"/>
                </a:solidFill>
              </a:rPr>
              <a:t>forms of </a:t>
            </a:r>
          </a:p>
          <a:p>
            <a:pPr marL="0" indent="0">
              <a:buNone/>
            </a:pPr>
            <a:r>
              <a:rPr lang="en-AU" sz="2800" dirty="0">
                <a:solidFill>
                  <a:schemeClr val="bg1"/>
                </a:solidFill>
              </a:rPr>
              <a:t>vitamin </a:t>
            </a:r>
            <a:r>
              <a:rPr lang="en-AU" sz="2800" dirty="0" smtClean="0">
                <a:solidFill>
                  <a:schemeClr val="bg1"/>
                </a:solidFill>
              </a:rPr>
              <a:t>C. </a:t>
            </a:r>
            <a:endParaRPr lang="en-AU" sz="2800" b="1" dirty="0">
              <a:solidFill>
                <a:schemeClr val="bg1"/>
              </a:solidFill>
            </a:endParaRPr>
          </a:p>
          <a:p>
            <a:pPr marL="0" lvl="0" indent="0">
              <a:buNone/>
            </a:pPr>
            <a:r>
              <a:rPr lang="en-AU" sz="2800" dirty="0" smtClean="0">
                <a:solidFill>
                  <a:schemeClr val="bg1"/>
                </a:solidFill>
              </a:rPr>
              <a:t>Firms</a:t>
            </a:r>
            <a:r>
              <a:rPr lang="en-AU" sz="2800" b="1" dirty="0" smtClean="0">
                <a:solidFill>
                  <a:schemeClr val="bg1"/>
                </a:solidFill>
              </a:rPr>
              <a:t> </a:t>
            </a:r>
            <a:r>
              <a:rPr lang="en-AU" sz="2800" dirty="0">
                <a:solidFill>
                  <a:schemeClr val="bg1"/>
                </a:solidFill>
              </a:rPr>
              <a:t>and helps reduce uneven </a:t>
            </a:r>
            <a:endParaRPr lang="en-AU" sz="2800" dirty="0" smtClean="0">
              <a:solidFill>
                <a:schemeClr val="bg1"/>
              </a:solidFill>
            </a:endParaRPr>
          </a:p>
          <a:p>
            <a:pPr marL="0" lvl="0" indent="0">
              <a:buNone/>
            </a:pPr>
            <a:r>
              <a:rPr lang="en-AU" sz="2800" dirty="0" smtClean="0">
                <a:solidFill>
                  <a:schemeClr val="bg1"/>
                </a:solidFill>
              </a:rPr>
              <a:t>skin tones.</a:t>
            </a:r>
            <a:endParaRPr lang="en-AU" sz="2800" dirty="0">
              <a:solidFill>
                <a:schemeClr val="bg1"/>
              </a:solidFill>
            </a:endParaRPr>
          </a:p>
          <a:p>
            <a:pPr marL="0" lvl="0" indent="0">
              <a:buNone/>
            </a:pPr>
            <a:r>
              <a:rPr lang="en-AU" sz="2800" dirty="0">
                <a:solidFill>
                  <a:schemeClr val="bg1"/>
                </a:solidFill>
              </a:rPr>
              <a:t>Improves skins radiance, clarity </a:t>
            </a:r>
            <a:endParaRPr lang="en-AU" sz="2800" dirty="0" smtClean="0">
              <a:solidFill>
                <a:schemeClr val="bg1"/>
              </a:solidFill>
            </a:endParaRPr>
          </a:p>
          <a:p>
            <a:pPr marL="0" lvl="0" indent="0">
              <a:buNone/>
            </a:pPr>
            <a:r>
              <a:rPr lang="en-AU" sz="2800" dirty="0" smtClean="0">
                <a:solidFill>
                  <a:schemeClr val="bg1"/>
                </a:solidFill>
              </a:rPr>
              <a:t>and texture.</a:t>
            </a:r>
            <a:endParaRPr lang="en-AU" sz="2800" dirty="0">
              <a:solidFill>
                <a:schemeClr val="bg1"/>
              </a:solidFill>
            </a:endParaRPr>
          </a:p>
          <a:p>
            <a:pPr marL="0" lvl="0" indent="0">
              <a:buNone/>
            </a:pPr>
            <a:r>
              <a:rPr lang="en-AU" sz="2800" dirty="0">
                <a:solidFill>
                  <a:schemeClr val="bg1"/>
                </a:solidFill>
              </a:rPr>
              <a:t>Shields and protects skin from </a:t>
            </a:r>
            <a:r>
              <a:rPr lang="en-AU" sz="2800" dirty="0" smtClean="0">
                <a:solidFill>
                  <a:schemeClr val="bg1"/>
                </a:solidFill>
              </a:rPr>
              <a:t>daily environmental </a:t>
            </a:r>
            <a:r>
              <a:rPr lang="en-AU" sz="2800" dirty="0">
                <a:solidFill>
                  <a:schemeClr val="bg1"/>
                </a:solidFill>
              </a:rPr>
              <a:t>damage.</a:t>
            </a:r>
          </a:p>
          <a:p>
            <a:pPr marL="0" indent="0">
              <a:buNone/>
            </a:pPr>
            <a:endParaRPr lang="en-AU"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2513" y="1124744"/>
            <a:ext cx="4085262" cy="30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31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Q2 2013\POM Sense\PPT\POM sense PPT slid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99392"/>
            <a:ext cx="8229600" cy="1143000"/>
          </a:xfrm>
        </p:spPr>
        <p:txBody>
          <a:bodyPr>
            <a:normAutofit/>
          </a:bodyPr>
          <a:lstStyle/>
          <a:p>
            <a:r>
              <a:rPr lang="en-AU" sz="3600" b="1" dirty="0" smtClean="0">
                <a:solidFill>
                  <a:schemeClr val="bg1"/>
                </a:solidFill>
              </a:rPr>
              <a:t>Daily skincare</a:t>
            </a:r>
            <a:endParaRPr lang="en-AU" sz="3600" b="1" dirty="0">
              <a:solidFill>
                <a:schemeClr val="bg1"/>
              </a:solidFill>
            </a:endParaRPr>
          </a:p>
        </p:txBody>
      </p:sp>
      <p:sp>
        <p:nvSpPr>
          <p:cNvPr id="2" name="Content Placeholder 1"/>
          <p:cNvSpPr>
            <a:spLocks noGrp="1"/>
          </p:cNvSpPr>
          <p:nvPr>
            <p:ph sz="half" idx="2"/>
          </p:nvPr>
        </p:nvSpPr>
        <p:spPr>
          <a:xfrm>
            <a:off x="251520" y="836712"/>
            <a:ext cx="8496944" cy="5544616"/>
          </a:xfrm>
        </p:spPr>
        <p:txBody>
          <a:bodyPr>
            <a:normAutofit/>
          </a:bodyPr>
          <a:lstStyle/>
          <a:p>
            <a:r>
              <a:rPr lang="en-AU" sz="2800" b="1" dirty="0">
                <a:solidFill>
                  <a:schemeClr val="bg1"/>
                </a:solidFill>
              </a:rPr>
              <a:t>Gentle Daily Cleanser</a:t>
            </a:r>
            <a:r>
              <a:rPr lang="en-AU" sz="2800" dirty="0">
                <a:solidFill>
                  <a:schemeClr val="bg1"/>
                </a:solidFill>
              </a:rPr>
              <a:t> </a:t>
            </a:r>
          </a:p>
          <a:p>
            <a:r>
              <a:rPr lang="en-AU" sz="2800" b="1" dirty="0">
                <a:solidFill>
                  <a:schemeClr val="bg1"/>
                </a:solidFill>
              </a:rPr>
              <a:t>Rice Bran Polisher</a:t>
            </a:r>
            <a:r>
              <a:rPr lang="en-AU" sz="2800" dirty="0">
                <a:solidFill>
                  <a:schemeClr val="bg1"/>
                </a:solidFill>
              </a:rPr>
              <a:t> </a:t>
            </a:r>
          </a:p>
          <a:p>
            <a:r>
              <a:rPr lang="en-AU" sz="2800" b="1" dirty="0">
                <a:solidFill>
                  <a:schemeClr val="bg1"/>
                </a:solidFill>
              </a:rPr>
              <a:t>Nutritious Crème Masque</a:t>
            </a:r>
            <a:r>
              <a:rPr lang="en-AU" sz="2800" dirty="0">
                <a:solidFill>
                  <a:schemeClr val="bg1"/>
                </a:solidFill>
              </a:rPr>
              <a:t> </a:t>
            </a:r>
          </a:p>
          <a:p>
            <a:r>
              <a:rPr lang="en-AU" sz="2800" b="1" dirty="0">
                <a:solidFill>
                  <a:schemeClr val="bg1"/>
                </a:solidFill>
              </a:rPr>
              <a:t>Hydrating Toner </a:t>
            </a:r>
          </a:p>
          <a:p>
            <a:r>
              <a:rPr lang="en-AU" sz="2800" b="1" dirty="0">
                <a:solidFill>
                  <a:schemeClr val="bg1"/>
                </a:solidFill>
              </a:rPr>
              <a:t>Perfecting Essence</a:t>
            </a:r>
            <a:r>
              <a:rPr lang="en-AU" sz="2800" dirty="0">
                <a:solidFill>
                  <a:schemeClr val="bg1"/>
                </a:solidFill>
              </a:rPr>
              <a:t> </a:t>
            </a:r>
            <a:endParaRPr lang="en-AU" sz="2800" dirty="0" smtClean="0">
              <a:solidFill>
                <a:schemeClr val="bg1"/>
              </a:solidFill>
            </a:endParaRPr>
          </a:p>
          <a:p>
            <a:r>
              <a:rPr lang="en-AU" sz="2800" b="1" dirty="0" smtClean="0">
                <a:solidFill>
                  <a:schemeClr val="bg1"/>
                </a:solidFill>
              </a:rPr>
              <a:t>Daytime </a:t>
            </a:r>
            <a:r>
              <a:rPr lang="en-AU" sz="2800" b="1" dirty="0">
                <a:solidFill>
                  <a:schemeClr val="bg1"/>
                </a:solidFill>
              </a:rPr>
              <a:t>Protective Emulsion</a:t>
            </a:r>
            <a:r>
              <a:rPr lang="en-AU" sz="2800" dirty="0">
                <a:solidFill>
                  <a:schemeClr val="bg1"/>
                </a:solidFill>
              </a:rPr>
              <a:t> </a:t>
            </a:r>
            <a:r>
              <a:rPr lang="en-AU" sz="2800" b="1" dirty="0">
                <a:solidFill>
                  <a:schemeClr val="bg1"/>
                </a:solidFill>
              </a:rPr>
              <a:t>SPF15 </a:t>
            </a:r>
            <a:endParaRPr lang="en-AU" sz="2800" dirty="0">
              <a:solidFill>
                <a:schemeClr val="bg1"/>
              </a:solidFill>
            </a:endParaRPr>
          </a:p>
          <a:p>
            <a:r>
              <a:rPr lang="en-AU" sz="2800" b="1" dirty="0">
                <a:solidFill>
                  <a:schemeClr val="bg1"/>
                </a:solidFill>
              </a:rPr>
              <a:t>Serum Intensive</a:t>
            </a:r>
            <a:r>
              <a:rPr lang="en-AU" sz="2800" dirty="0">
                <a:solidFill>
                  <a:schemeClr val="bg1"/>
                </a:solidFill>
              </a:rPr>
              <a:t> (for mature skin) </a:t>
            </a:r>
          </a:p>
          <a:p>
            <a:r>
              <a:rPr lang="en-AU" sz="2800" b="1" dirty="0">
                <a:solidFill>
                  <a:schemeClr val="bg1"/>
                </a:solidFill>
              </a:rPr>
              <a:t>Night Renewal</a:t>
            </a:r>
            <a:r>
              <a:rPr lang="en-AU" sz="2800" dirty="0">
                <a:solidFill>
                  <a:schemeClr val="bg1"/>
                </a:solidFill>
              </a:rPr>
              <a:t> every night. </a:t>
            </a:r>
          </a:p>
          <a:p>
            <a:r>
              <a:rPr lang="en-AU" sz="2800" b="1" dirty="0">
                <a:solidFill>
                  <a:schemeClr val="bg1"/>
                </a:solidFill>
              </a:rPr>
              <a:t>Eye Nourisher</a:t>
            </a:r>
            <a:r>
              <a:rPr lang="en-AU" sz="2800" dirty="0">
                <a:solidFill>
                  <a:schemeClr val="bg1"/>
                </a:solidFill>
              </a:rPr>
              <a:t>  </a:t>
            </a:r>
          </a:p>
          <a:p>
            <a:endParaRPr lang="en-AU"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961557"/>
            <a:ext cx="3702992" cy="2323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8184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Q2 2013\POM Sense\PPT\POM sense PPT slid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522312"/>
            <a:ext cx="8229600" cy="2079104"/>
          </a:xfrm>
        </p:spPr>
        <p:txBody>
          <a:bodyPr>
            <a:normAutofit/>
          </a:bodyPr>
          <a:lstStyle/>
          <a:p>
            <a:r>
              <a:rPr lang="en-AU" sz="3600" b="1" dirty="0" smtClean="0">
                <a:solidFill>
                  <a:schemeClr val="bg1"/>
                </a:solidFill>
              </a:rPr>
              <a:t>Men - keep </a:t>
            </a:r>
            <a:r>
              <a:rPr lang="en-AU" sz="3600" b="1" dirty="0">
                <a:solidFill>
                  <a:schemeClr val="bg1"/>
                </a:solidFill>
              </a:rPr>
              <a:t>it </a:t>
            </a:r>
            <a:r>
              <a:rPr lang="en-AU" sz="3600" b="1" dirty="0" smtClean="0">
                <a:solidFill>
                  <a:schemeClr val="bg1"/>
                </a:solidFill>
              </a:rPr>
              <a:t>clean!</a:t>
            </a:r>
            <a:endParaRPr lang="en-AU" sz="3600" b="1" dirty="0">
              <a:solidFill>
                <a:schemeClr val="bg1"/>
              </a:solidFill>
            </a:endParaRPr>
          </a:p>
        </p:txBody>
      </p:sp>
      <p:sp>
        <p:nvSpPr>
          <p:cNvPr id="9" name="Text Placeholder 8"/>
          <p:cNvSpPr>
            <a:spLocks noGrp="1"/>
          </p:cNvSpPr>
          <p:nvPr>
            <p:ph type="body" idx="1"/>
          </p:nvPr>
        </p:nvSpPr>
        <p:spPr/>
        <p:txBody>
          <a:bodyPr>
            <a:normAutofit/>
          </a:bodyPr>
          <a:lstStyle/>
          <a:p>
            <a:endParaRPr lang="en-AU" dirty="0"/>
          </a:p>
          <a:p>
            <a:endParaRPr lang="en-AU" dirty="0"/>
          </a:p>
        </p:txBody>
      </p:sp>
      <p:sp>
        <p:nvSpPr>
          <p:cNvPr id="2" name="Content Placeholder 1"/>
          <p:cNvSpPr>
            <a:spLocks noGrp="1"/>
          </p:cNvSpPr>
          <p:nvPr>
            <p:ph sz="half" idx="2"/>
          </p:nvPr>
        </p:nvSpPr>
        <p:spPr>
          <a:xfrm>
            <a:off x="251520" y="836712"/>
            <a:ext cx="8568952" cy="6021288"/>
          </a:xfrm>
        </p:spPr>
        <p:txBody>
          <a:bodyPr>
            <a:normAutofit/>
          </a:bodyPr>
          <a:lstStyle/>
          <a:p>
            <a:pPr marL="0" indent="0">
              <a:buNone/>
            </a:pPr>
            <a:endParaRPr lang="en-AU" sz="2800" dirty="0" smtClean="0">
              <a:solidFill>
                <a:schemeClr val="bg1"/>
              </a:solidFill>
            </a:endParaRPr>
          </a:p>
          <a:p>
            <a:pPr marL="0" indent="0">
              <a:buNone/>
            </a:pPr>
            <a:endParaRPr lang="en-AU" sz="2800" dirty="0" smtClean="0">
              <a:solidFill>
                <a:schemeClr val="bg1"/>
              </a:solidFill>
            </a:endParaRPr>
          </a:p>
          <a:p>
            <a:pPr marL="0" indent="0">
              <a:buNone/>
            </a:pPr>
            <a:r>
              <a:rPr lang="en-AU" sz="2800" dirty="0" smtClean="0">
                <a:solidFill>
                  <a:schemeClr val="bg1"/>
                </a:solidFill>
              </a:rPr>
              <a:t>Men’s </a:t>
            </a:r>
            <a:r>
              <a:rPr lang="en-AU" sz="2800" dirty="0">
                <a:solidFill>
                  <a:schemeClr val="bg1"/>
                </a:solidFill>
              </a:rPr>
              <a:t>oilier skin </a:t>
            </a:r>
            <a:r>
              <a:rPr lang="en-AU" sz="2800" dirty="0" smtClean="0">
                <a:solidFill>
                  <a:schemeClr val="bg1"/>
                </a:solidFill>
              </a:rPr>
              <a:t>and larger </a:t>
            </a:r>
          </a:p>
          <a:p>
            <a:pPr marL="0" indent="0">
              <a:buNone/>
            </a:pPr>
            <a:r>
              <a:rPr lang="en-AU" sz="2800" dirty="0" smtClean="0">
                <a:solidFill>
                  <a:schemeClr val="bg1"/>
                </a:solidFill>
              </a:rPr>
              <a:t>    pores </a:t>
            </a:r>
            <a:r>
              <a:rPr lang="en-AU" sz="2800" dirty="0">
                <a:solidFill>
                  <a:schemeClr val="bg1"/>
                </a:solidFill>
              </a:rPr>
              <a:t>trap </a:t>
            </a:r>
            <a:r>
              <a:rPr lang="en-AU" sz="2800" dirty="0" smtClean="0">
                <a:solidFill>
                  <a:schemeClr val="bg1"/>
                </a:solidFill>
              </a:rPr>
              <a:t>dirt more </a:t>
            </a:r>
            <a:r>
              <a:rPr lang="en-AU" sz="2800" dirty="0" smtClean="0">
                <a:solidFill>
                  <a:schemeClr val="bg1"/>
                </a:solidFill>
              </a:rPr>
              <a:t>easily.</a:t>
            </a:r>
          </a:p>
          <a:p>
            <a:pPr marL="0" indent="0">
              <a:buNone/>
            </a:pPr>
            <a:endParaRPr lang="en-AU" sz="2800" dirty="0">
              <a:solidFill>
                <a:schemeClr val="bg1"/>
              </a:solidFill>
            </a:endParaRPr>
          </a:p>
          <a:p>
            <a:pPr marL="0" indent="0">
              <a:buNone/>
            </a:pPr>
            <a:r>
              <a:rPr lang="en-AU" sz="2800" dirty="0" smtClean="0">
                <a:solidFill>
                  <a:schemeClr val="bg1"/>
                </a:solidFill>
              </a:rPr>
              <a:t>Try </a:t>
            </a:r>
            <a:r>
              <a:rPr lang="en-AU" sz="2800" dirty="0">
                <a:solidFill>
                  <a:schemeClr val="bg1"/>
                </a:solidFill>
              </a:rPr>
              <a:t>non-drying </a:t>
            </a:r>
            <a:r>
              <a:rPr lang="en-AU" sz="2800" b="1" dirty="0">
                <a:solidFill>
                  <a:schemeClr val="bg1"/>
                </a:solidFill>
              </a:rPr>
              <a:t>Gentle Daily </a:t>
            </a:r>
            <a:endParaRPr lang="en-AU" sz="2800" b="1" dirty="0" smtClean="0">
              <a:solidFill>
                <a:schemeClr val="bg1"/>
              </a:solidFill>
            </a:endParaRPr>
          </a:p>
          <a:p>
            <a:pPr marL="0" indent="0">
              <a:buNone/>
            </a:pPr>
            <a:r>
              <a:rPr lang="en-AU" sz="2800" b="1" dirty="0" smtClean="0">
                <a:solidFill>
                  <a:schemeClr val="bg1"/>
                </a:solidFill>
              </a:rPr>
              <a:t>Cleanser</a:t>
            </a:r>
            <a:r>
              <a:rPr lang="en-AU" sz="2800" dirty="0" smtClean="0">
                <a:solidFill>
                  <a:schemeClr val="bg1"/>
                </a:solidFill>
              </a:rPr>
              <a:t> to gently cleanse and</a:t>
            </a:r>
          </a:p>
          <a:p>
            <a:pPr marL="0" indent="0">
              <a:buNone/>
            </a:pPr>
            <a:r>
              <a:rPr lang="en-AU" sz="2800" dirty="0" smtClean="0">
                <a:solidFill>
                  <a:schemeClr val="bg1"/>
                </a:solidFill>
              </a:rPr>
              <a:t>hydrate.</a:t>
            </a:r>
            <a:endParaRPr lang="en-AU" sz="2800" dirty="0">
              <a:solidFill>
                <a:schemeClr val="bg1"/>
              </a:solidFill>
            </a:endParaRPr>
          </a:p>
          <a:p>
            <a:r>
              <a:rPr lang="en-AU" sz="2800" b="1" dirty="0"/>
              <a:t> </a:t>
            </a:r>
            <a:endParaRPr lang="en-AU" sz="2800" dirty="0"/>
          </a:p>
          <a:p>
            <a:endParaRPr lang="en-AU"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7380" y="1700808"/>
            <a:ext cx="3673715" cy="22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2630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Q2 2013\POM Sense\PPT\POM sense PPT slid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522312"/>
            <a:ext cx="8229600" cy="1791072"/>
          </a:xfrm>
        </p:spPr>
        <p:txBody>
          <a:bodyPr>
            <a:normAutofit/>
          </a:bodyPr>
          <a:lstStyle/>
          <a:p>
            <a:r>
              <a:rPr lang="en-AU" sz="3600" b="1" dirty="0" smtClean="0">
                <a:solidFill>
                  <a:schemeClr val="bg1"/>
                </a:solidFill>
              </a:rPr>
              <a:t>Exfoliate!</a:t>
            </a:r>
            <a:endParaRPr lang="en-AU" sz="3600" b="1" dirty="0">
              <a:solidFill>
                <a:schemeClr val="bg1"/>
              </a:solidFill>
            </a:endParaRPr>
          </a:p>
        </p:txBody>
      </p:sp>
      <p:sp>
        <p:nvSpPr>
          <p:cNvPr id="9" name="Text Placeholder 8"/>
          <p:cNvSpPr>
            <a:spLocks noGrp="1"/>
          </p:cNvSpPr>
          <p:nvPr>
            <p:ph type="body" idx="1"/>
          </p:nvPr>
        </p:nvSpPr>
        <p:spPr/>
        <p:txBody>
          <a:bodyPr>
            <a:normAutofit/>
          </a:bodyPr>
          <a:lstStyle/>
          <a:p>
            <a:endParaRPr lang="en-AU" dirty="0"/>
          </a:p>
          <a:p>
            <a:endParaRPr lang="en-AU" dirty="0"/>
          </a:p>
        </p:txBody>
      </p:sp>
      <p:sp>
        <p:nvSpPr>
          <p:cNvPr id="2" name="Content Placeholder 1"/>
          <p:cNvSpPr>
            <a:spLocks noGrp="1"/>
          </p:cNvSpPr>
          <p:nvPr>
            <p:ph sz="half" idx="2"/>
          </p:nvPr>
        </p:nvSpPr>
        <p:spPr>
          <a:xfrm>
            <a:off x="179512" y="836712"/>
            <a:ext cx="8784976" cy="6480720"/>
          </a:xfrm>
        </p:spPr>
        <p:txBody>
          <a:bodyPr>
            <a:normAutofit/>
          </a:bodyPr>
          <a:lstStyle/>
          <a:p>
            <a:pPr marL="0" indent="0">
              <a:buNone/>
            </a:pPr>
            <a:r>
              <a:rPr lang="en-AU" sz="2800" dirty="0" smtClean="0">
                <a:solidFill>
                  <a:schemeClr val="bg1"/>
                </a:solidFill>
              </a:rPr>
              <a:t>Exfoliation </a:t>
            </a:r>
            <a:r>
              <a:rPr lang="en-AU" sz="2800" dirty="0">
                <a:solidFill>
                  <a:schemeClr val="bg1"/>
                </a:solidFill>
              </a:rPr>
              <a:t>unblocks pores </a:t>
            </a:r>
            <a:r>
              <a:rPr lang="en-AU" sz="2800" dirty="0" smtClean="0">
                <a:solidFill>
                  <a:schemeClr val="bg1"/>
                </a:solidFill>
              </a:rPr>
              <a:t>helping </a:t>
            </a:r>
          </a:p>
          <a:p>
            <a:pPr marL="0" indent="0">
              <a:buNone/>
            </a:pPr>
            <a:r>
              <a:rPr lang="en-AU" sz="2800" dirty="0" smtClean="0">
                <a:solidFill>
                  <a:schemeClr val="bg1"/>
                </a:solidFill>
              </a:rPr>
              <a:t>Reduce the occurrence of spots </a:t>
            </a:r>
            <a:r>
              <a:rPr lang="en-AU" sz="2800" dirty="0">
                <a:solidFill>
                  <a:schemeClr val="bg1"/>
                </a:solidFill>
              </a:rPr>
              <a:t>and </a:t>
            </a:r>
            <a:endParaRPr lang="en-AU" sz="2800" dirty="0" smtClean="0">
              <a:solidFill>
                <a:schemeClr val="bg1"/>
              </a:solidFill>
            </a:endParaRPr>
          </a:p>
          <a:p>
            <a:pPr marL="0" indent="0">
              <a:buNone/>
            </a:pPr>
            <a:r>
              <a:rPr lang="en-AU" sz="2800" dirty="0" smtClean="0">
                <a:solidFill>
                  <a:schemeClr val="bg1"/>
                </a:solidFill>
              </a:rPr>
              <a:t>ingrown hairs</a:t>
            </a:r>
            <a:r>
              <a:rPr lang="en-AU" sz="2800" dirty="0">
                <a:solidFill>
                  <a:schemeClr val="bg1"/>
                </a:solidFill>
              </a:rPr>
              <a:t>. </a:t>
            </a:r>
          </a:p>
          <a:p>
            <a:pPr marL="0" indent="0">
              <a:buNone/>
            </a:pPr>
            <a:r>
              <a:rPr lang="en-AU" sz="2800" dirty="0" smtClean="0">
                <a:solidFill>
                  <a:schemeClr val="bg1"/>
                </a:solidFill>
              </a:rPr>
              <a:t>Don’t skimp on the moisturiser. </a:t>
            </a:r>
            <a:endParaRPr lang="en-AU" sz="2800" dirty="0">
              <a:solidFill>
                <a:schemeClr val="bg1"/>
              </a:solidFill>
            </a:endParaRPr>
          </a:p>
          <a:p>
            <a:pPr marL="0" indent="0">
              <a:buNone/>
            </a:pPr>
            <a:r>
              <a:rPr lang="en-AU" sz="2800" dirty="0">
                <a:solidFill>
                  <a:schemeClr val="bg1"/>
                </a:solidFill>
              </a:rPr>
              <a:t>Apply </a:t>
            </a:r>
            <a:r>
              <a:rPr lang="en-AU" sz="2800" b="1" dirty="0">
                <a:solidFill>
                  <a:schemeClr val="bg1"/>
                </a:solidFill>
              </a:rPr>
              <a:t>Daytime </a:t>
            </a:r>
            <a:r>
              <a:rPr lang="en-AU" sz="2800" b="1" dirty="0" smtClean="0">
                <a:solidFill>
                  <a:schemeClr val="bg1"/>
                </a:solidFill>
              </a:rPr>
              <a:t>Protective Emulsion </a:t>
            </a:r>
          </a:p>
          <a:p>
            <a:pPr marL="0" indent="0">
              <a:buNone/>
            </a:pPr>
            <a:r>
              <a:rPr lang="en-AU" sz="2800" b="1" dirty="0" smtClean="0">
                <a:solidFill>
                  <a:schemeClr val="bg1"/>
                </a:solidFill>
              </a:rPr>
              <a:t>SPF15. </a:t>
            </a:r>
            <a:endParaRPr lang="en-AU" sz="2800" b="1" dirty="0">
              <a:solidFill>
                <a:schemeClr val="bg1"/>
              </a:solidFill>
            </a:endParaRPr>
          </a:p>
          <a:p>
            <a:pPr marL="0" indent="0">
              <a:buNone/>
            </a:pPr>
            <a:r>
              <a:rPr lang="en-AU" sz="2800" dirty="0" smtClean="0">
                <a:solidFill>
                  <a:schemeClr val="bg1"/>
                </a:solidFill>
              </a:rPr>
              <a:t>At night, </a:t>
            </a:r>
            <a:r>
              <a:rPr lang="en-AU" sz="2800" dirty="0">
                <a:solidFill>
                  <a:schemeClr val="bg1"/>
                </a:solidFill>
              </a:rPr>
              <a:t>after cleansing, </a:t>
            </a:r>
            <a:r>
              <a:rPr lang="en-AU" sz="2800" dirty="0" smtClean="0">
                <a:solidFill>
                  <a:schemeClr val="bg1"/>
                </a:solidFill>
              </a:rPr>
              <a:t>apply </a:t>
            </a:r>
          </a:p>
          <a:p>
            <a:pPr marL="0" indent="0">
              <a:buNone/>
            </a:pPr>
            <a:r>
              <a:rPr lang="en-AU" sz="2800" b="1" dirty="0" smtClean="0">
                <a:solidFill>
                  <a:schemeClr val="bg1"/>
                </a:solidFill>
              </a:rPr>
              <a:t>Night </a:t>
            </a:r>
            <a:r>
              <a:rPr lang="en-AU" sz="2800" b="1" dirty="0">
                <a:solidFill>
                  <a:schemeClr val="bg1"/>
                </a:solidFill>
              </a:rPr>
              <a:t>Renewal</a:t>
            </a:r>
            <a:r>
              <a:rPr lang="en-AU" sz="2800" dirty="0">
                <a:solidFill>
                  <a:schemeClr val="bg1"/>
                </a:solidFill>
              </a:rPr>
              <a:t> (over some </a:t>
            </a:r>
            <a:r>
              <a:rPr lang="en-AU" sz="2800" b="1" dirty="0">
                <a:solidFill>
                  <a:schemeClr val="bg1"/>
                </a:solidFill>
              </a:rPr>
              <a:t>Serum </a:t>
            </a:r>
            <a:r>
              <a:rPr lang="en-AU" sz="2800" b="1" dirty="0" smtClean="0">
                <a:solidFill>
                  <a:schemeClr val="bg1"/>
                </a:solidFill>
              </a:rPr>
              <a:t>Intensive</a:t>
            </a:r>
            <a:r>
              <a:rPr lang="en-AU" sz="2800" dirty="0" smtClean="0">
                <a:solidFill>
                  <a:schemeClr val="bg1"/>
                </a:solidFill>
              </a:rPr>
              <a:t>.</a:t>
            </a:r>
            <a:endParaRPr lang="en-AU" sz="2800" dirty="0">
              <a:solidFill>
                <a:schemeClr val="bg1"/>
              </a:solidFill>
            </a:endParaRPr>
          </a:p>
          <a:p>
            <a:pPr marL="0" indent="0">
              <a:buNone/>
            </a:pPr>
            <a:r>
              <a:rPr lang="en-AU" sz="1800" b="1" dirty="0"/>
              <a:t> </a:t>
            </a:r>
            <a:endParaRPr lang="en-AU" sz="1800" dirty="0"/>
          </a:p>
          <a:p>
            <a:endParaRPr lang="en-AU"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981104"/>
            <a:ext cx="2598727" cy="33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68811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Q2 2013\POM Sense\PPT\POM sense PPT slid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243408"/>
            <a:ext cx="8229600" cy="1143000"/>
          </a:xfrm>
        </p:spPr>
        <p:txBody>
          <a:bodyPr>
            <a:normAutofit fontScale="90000"/>
          </a:bodyPr>
          <a:lstStyle/>
          <a:p>
            <a:r>
              <a:rPr lang="en-AU" sz="3200" dirty="0" smtClean="0">
                <a:solidFill>
                  <a:schemeClr val="bg1"/>
                </a:solidFill>
              </a:rPr>
              <a:t/>
            </a:r>
            <a:br>
              <a:rPr lang="en-AU" sz="3200" dirty="0" smtClean="0">
                <a:solidFill>
                  <a:schemeClr val="bg1"/>
                </a:solidFill>
              </a:rPr>
            </a:br>
            <a:r>
              <a:rPr lang="en-AU" sz="3200" dirty="0">
                <a:solidFill>
                  <a:schemeClr val="bg1"/>
                </a:solidFill>
              </a:rPr>
              <a:t/>
            </a:r>
            <a:br>
              <a:rPr lang="en-AU" sz="3200" dirty="0">
                <a:solidFill>
                  <a:schemeClr val="bg1"/>
                </a:solidFill>
              </a:rPr>
            </a:br>
            <a:r>
              <a:rPr lang="en-AU" sz="4000" b="1" dirty="0" smtClean="0">
                <a:solidFill>
                  <a:schemeClr val="bg1"/>
                </a:solidFill>
              </a:rPr>
              <a:t>Great </a:t>
            </a:r>
            <a:r>
              <a:rPr lang="en-AU" sz="4000" b="1" dirty="0">
                <a:solidFill>
                  <a:schemeClr val="bg1"/>
                </a:solidFill>
              </a:rPr>
              <a:t>skin from within</a:t>
            </a:r>
            <a:r>
              <a:rPr lang="en-AU" sz="3200" dirty="0">
                <a:solidFill>
                  <a:schemeClr val="bg1"/>
                </a:solidFill>
              </a:rPr>
              <a:t/>
            </a:r>
            <a:br>
              <a:rPr lang="en-AU" sz="3200" dirty="0">
                <a:solidFill>
                  <a:schemeClr val="bg1"/>
                </a:solidFill>
              </a:rPr>
            </a:br>
            <a:endParaRPr lang="en-AU" sz="3200" dirty="0">
              <a:solidFill>
                <a:schemeClr val="bg1"/>
              </a:solidFill>
            </a:endParaRPr>
          </a:p>
        </p:txBody>
      </p:sp>
      <p:sp>
        <p:nvSpPr>
          <p:cNvPr id="9" name="Text Placeholder 8"/>
          <p:cNvSpPr>
            <a:spLocks noGrp="1"/>
          </p:cNvSpPr>
          <p:nvPr>
            <p:ph type="body" idx="1"/>
          </p:nvPr>
        </p:nvSpPr>
        <p:spPr>
          <a:xfrm>
            <a:off x="323528" y="1700808"/>
            <a:ext cx="8280920" cy="4680520"/>
          </a:xfrm>
        </p:spPr>
        <p:txBody>
          <a:bodyPr>
            <a:normAutofit lnSpcReduction="10000"/>
          </a:bodyPr>
          <a:lstStyle/>
          <a:p>
            <a:r>
              <a:rPr lang="en-AU" sz="2800" b="0" dirty="0" smtClean="0">
                <a:solidFill>
                  <a:schemeClr val="bg1"/>
                </a:solidFill>
              </a:rPr>
              <a:t>Veggie </a:t>
            </a:r>
            <a:r>
              <a:rPr lang="en-AU" sz="2800" b="0" dirty="0">
                <a:solidFill>
                  <a:schemeClr val="bg1"/>
                </a:solidFill>
              </a:rPr>
              <a:t>and fruits </a:t>
            </a:r>
            <a:r>
              <a:rPr lang="en-AU" sz="2800" b="0" dirty="0" smtClean="0">
                <a:solidFill>
                  <a:schemeClr val="bg1"/>
                </a:solidFill>
              </a:rPr>
              <a:t> contain plant</a:t>
            </a:r>
          </a:p>
          <a:p>
            <a:r>
              <a:rPr lang="en-AU" sz="2800" b="0" dirty="0" smtClean="0">
                <a:solidFill>
                  <a:schemeClr val="bg1"/>
                </a:solidFill>
              </a:rPr>
              <a:t>antioxidants and </a:t>
            </a:r>
            <a:r>
              <a:rPr lang="en-AU" sz="2800" b="0" dirty="0">
                <a:solidFill>
                  <a:schemeClr val="bg1"/>
                </a:solidFill>
              </a:rPr>
              <a:t>vitamin C to </a:t>
            </a:r>
            <a:endParaRPr lang="en-AU" sz="2800" b="0" dirty="0" smtClean="0">
              <a:solidFill>
                <a:schemeClr val="bg1"/>
              </a:solidFill>
            </a:endParaRPr>
          </a:p>
          <a:p>
            <a:r>
              <a:rPr lang="en-AU" sz="2800" b="0" dirty="0" smtClean="0">
                <a:solidFill>
                  <a:schemeClr val="bg1"/>
                </a:solidFill>
              </a:rPr>
              <a:t>help strengthen/produce </a:t>
            </a:r>
            <a:endParaRPr lang="en-AU" sz="2800" b="0" dirty="0">
              <a:solidFill>
                <a:schemeClr val="bg1"/>
              </a:solidFill>
            </a:endParaRPr>
          </a:p>
          <a:p>
            <a:r>
              <a:rPr lang="en-AU" sz="2800" b="0" dirty="0">
                <a:solidFill>
                  <a:schemeClr val="bg1"/>
                </a:solidFill>
              </a:rPr>
              <a:t>collagen </a:t>
            </a:r>
            <a:r>
              <a:rPr lang="en-AU" sz="2800" b="0" dirty="0" smtClean="0">
                <a:solidFill>
                  <a:schemeClr val="bg1"/>
                </a:solidFill>
              </a:rPr>
              <a:t>fibres helping skin stay </a:t>
            </a:r>
          </a:p>
          <a:p>
            <a:r>
              <a:rPr lang="en-AU" sz="2800" b="0" dirty="0" smtClean="0">
                <a:solidFill>
                  <a:schemeClr val="bg1"/>
                </a:solidFill>
              </a:rPr>
              <a:t>firm</a:t>
            </a:r>
            <a:r>
              <a:rPr lang="en-AU" sz="2800" b="0" dirty="0">
                <a:solidFill>
                  <a:schemeClr val="bg1"/>
                </a:solidFill>
              </a:rPr>
              <a:t>. </a:t>
            </a:r>
            <a:r>
              <a:rPr lang="en-AU" sz="2800" b="0" dirty="0" smtClean="0">
                <a:solidFill>
                  <a:schemeClr val="bg1"/>
                </a:solidFill>
              </a:rPr>
              <a:t/>
            </a:r>
            <a:br>
              <a:rPr lang="en-AU" sz="2800" b="0" dirty="0" smtClean="0">
                <a:solidFill>
                  <a:schemeClr val="bg1"/>
                </a:solidFill>
              </a:rPr>
            </a:br>
            <a:endParaRPr lang="en-AU" sz="2800" b="0" dirty="0" smtClean="0">
              <a:solidFill>
                <a:schemeClr val="bg1"/>
              </a:solidFill>
            </a:endParaRPr>
          </a:p>
          <a:p>
            <a:r>
              <a:rPr lang="en-AU" sz="2800" b="0" dirty="0" smtClean="0">
                <a:solidFill>
                  <a:schemeClr val="bg1"/>
                </a:solidFill>
              </a:rPr>
              <a:t>Vitamin </a:t>
            </a:r>
            <a:r>
              <a:rPr lang="en-AU" sz="2800" b="0" dirty="0">
                <a:solidFill>
                  <a:schemeClr val="bg1"/>
                </a:solidFill>
              </a:rPr>
              <a:t>C also helps to mop up free radicals which can damage body cells including skin cells. Find vitamin C in Essentials™, HealthPak™, </a:t>
            </a:r>
            <a:r>
              <a:rPr lang="en-AU" sz="2800" b="0" dirty="0" err="1">
                <a:solidFill>
                  <a:schemeClr val="bg1"/>
                </a:solidFill>
              </a:rPr>
              <a:t>BodyRox</a:t>
            </a:r>
            <a:r>
              <a:rPr lang="en-AU" sz="2800" b="0" dirty="0">
                <a:solidFill>
                  <a:schemeClr val="bg1"/>
                </a:solidFill>
              </a:rPr>
              <a:t>™ (for teenagers) and Proflavanol® C™ and Poly C™. </a:t>
            </a:r>
          </a:p>
          <a:p>
            <a:endParaRPr lang="en-AU" sz="2800" dirty="0"/>
          </a:p>
          <a:p>
            <a:endParaRPr lang="en-AU" dirty="0"/>
          </a:p>
        </p:txBody>
      </p:sp>
      <p:pic>
        <p:nvPicPr>
          <p:cNvPr id="4099"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5292080" y="1196752"/>
            <a:ext cx="3384376" cy="20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3788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Q2 2013\POM Sense\PPT\POM sense PPT slid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99392"/>
            <a:ext cx="8229600" cy="1143000"/>
          </a:xfrm>
        </p:spPr>
        <p:txBody>
          <a:bodyPr>
            <a:normAutofit/>
          </a:bodyPr>
          <a:lstStyle/>
          <a:p>
            <a:r>
              <a:rPr lang="en-AU" sz="3600" b="1" dirty="0" smtClean="0">
                <a:solidFill>
                  <a:schemeClr val="bg1"/>
                </a:solidFill>
              </a:rPr>
              <a:t>Vitamin E</a:t>
            </a:r>
            <a:endParaRPr lang="en-AU" sz="3600" b="1" dirty="0">
              <a:solidFill>
                <a:schemeClr val="bg1"/>
              </a:solidFill>
            </a:endParaRPr>
          </a:p>
        </p:txBody>
      </p:sp>
      <p:sp>
        <p:nvSpPr>
          <p:cNvPr id="2" name="Content Placeholder 1"/>
          <p:cNvSpPr>
            <a:spLocks noGrp="1"/>
          </p:cNvSpPr>
          <p:nvPr>
            <p:ph sz="half" idx="2"/>
          </p:nvPr>
        </p:nvSpPr>
        <p:spPr>
          <a:xfrm>
            <a:off x="251520" y="1091877"/>
            <a:ext cx="4608512" cy="5073427"/>
          </a:xfrm>
        </p:spPr>
        <p:txBody>
          <a:bodyPr>
            <a:normAutofit/>
          </a:bodyPr>
          <a:lstStyle/>
          <a:p>
            <a:pPr marL="0" indent="0">
              <a:buNone/>
            </a:pPr>
            <a:r>
              <a:rPr lang="en-AU" sz="2800" dirty="0">
                <a:solidFill>
                  <a:schemeClr val="bg1"/>
                </a:solidFill>
              </a:rPr>
              <a:t>This fat-soluble vitamin </a:t>
            </a:r>
          </a:p>
          <a:p>
            <a:pPr marL="0" indent="0">
              <a:buNone/>
            </a:pPr>
            <a:r>
              <a:rPr lang="en-AU" sz="2800" dirty="0">
                <a:solidFill>
                  <a:schemeClr val="bg1"/>
                </a:solidFill>
              </a:rPr>
              <a:t>which is thought to work </a:t>
            </a:r>
          </a:p>
          <a:p>
            <a:pPr marL="0" indent="0">
              <a:buNone/>
            </a:pPr>
            <a:r>
              <a:rPr lang="en-AU" sz="2800" dirty="0">
                <a:solidFill>
                  <a:schemeClr val="bg1"/>
                </a:solidFill>
              </a:rPr>
              <a:t>alongside water-soluble </a:t>
            </a:r>
          </a:p>
          <a:p>
            <a:pPr marL="0" indent="0">
              <a:buNone/>
            </a:pPr>
            <a:r>
              <a:rPr lang="en-AU" sz="2800" dirty="0">
                <a:solidFill>
                  <a:schemeClr val="bg1"/>
                </a:solidFill>
              </a:rPr>
              <a:t>vitamin C. </a:t>
            </a:r>
            <a:endParaRPr lang="en-AU" sz="2800" dirty="0" smtClean="0">
              <a:solidFill>
                <a:schemeClr val="bg1"/>
              </a:solidFill>
            </a:endParaRPr>
          </a:p>
          <a:p>
            <a:pPr marL="0" indent="0">
              <a:buNone/>
            </a:pPr>
            <a:r>
              <a:rPr lang="en-AU" sz="2800" dirty="0" smtClean="0">
                <a:solidFill>
                  <a:schemeClr val="bg1"/>
                </a:solidFill>
              </a:rPr>
              <a:t>The duo,  </a:t>
            </a:r>
            <a:r>
              <a:rPr lang="en-AU" sz="2800" dirty="0">
                <a:solidFill>
                  <a:schemeClr val="bg1"/>
                </a:solidFill>
              </a:rPr>
              <a:t>guard </a:t>
            </a:r>
            <a:r>
              <a:rPr lang="en-AU" sz="2800" dirty="0" smtClean="0">
                <a:solidFill>
                  <a:schemeClr val="bg1"/>
                </a:solidFill>
              </a:rPr>
              <a:t>against </a:t>
            </a:r>
            <a:r>
              <a:rPr lang="en-AU" sz="2800" dirty="0">
                <a:solidFill>
                  <a:schemeClr val="bg1"/>
                </a:solidFill>
              </a:rPr>
              <a:t>free radical attack </a:t>
            </a:r>
            <a:r>
              <a:rPr lang="en-AU" sz="2800" dirty="0" smtClean="0">
                <a:solidFill>
                  <a:schemeClr val="bg1"/>
                </a:solidFill>
              </a:rPr>
              <a:t>by </a:t>
            </a:r>
            <a:r>
              <a:rPr lang="en-AU" sz="2800" dirty="0">
                <a:solidFill>
                  <a:schemeClr val="bg1"/>
                </a:solidFill>
              </a:rPr>
              <a:t>providing a potent boost </a:t>
            </a:r>
            <a:r>
              <a:rPr lang="en-AU" sz="2800" dirty="0" smtClean="0">
                <a:solidFill>
                  <a:schemeClr val="bg1"/>
                </a:solidFill>
              </a:rPr>
              <a:t>of </a:t>
            </a:r>
            <a:r>
              <a:rPr lang="en-AU" sz="2800" dirty="0">
                <a:solidFill>
                  <a:schemeClr val="bg1"/>
                </a:solidFill>
              </a:rPr>
              <a:t>anti-ageing skin protection. </a:t>
            </a:r>
          </a:p>
          <a:p>
            <a:endParaRPr lang="en-AU" dirty="0"/>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488" y="1196752"/>
            <a:ext cx="4032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9279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Q2 2013\POM Sense\PPT\POM sense PPT slid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88640"/>
            <a:ext cx="8229600" cy="1296144"/>
          </a:xfrm>
        </p:spPr>
        <p:txBody>
          <a:bodyPr>
            <a:normAutofit/>
          </a:bodyPr>
          <a:lstStyle/>
          <a:p>
            <a:r>
              <a:rPr lang="en-AU" sz="3600" b="1" dirty="0">
                <a:solidFill>
                  <a:schemeClr val="bg1"/>
                </a:solidFill>
              </a:rPr>
              <a:t>Omega-3s</a:t>
            </a:r>
            <a:r>
              <a:rPr lang="en-AU" sz="3200" dirty="0">
                <a:solidFill>
                  <a:schemeClr val="bg1"/>
                </a:solidFill>
              </a:rPr>
              <a:t/>
            </a:r>
            <a:br>
              <a:rPr lang="en-AU" sz="3200" dirty="0">
                <a:solidFill>
                  <a:schemeClr val="bg1"/>
                </a:solidFill>
              </a:rPr>
            </a:br>
            <a:endParaRPr lang="en-AU" sz="3200" dirty="0">
              <a:solidFill>
                <a:schemeClr val="bg1"/>
              </a:solidFill>
            </a:endParaRPr>
          </a:p>
        </p:txBody>
      </p:sp>
      <p:sp>
        <p:nvSpPr>
          <p:cNvPr id="2" name="Content Placeholder 1"/>
          <p:cNvSpPr>
            <a:spLocks noGrp="1"/>
          </p:cNvSpPr>
          <p:nvPr>
            <p:ph sz="half" idx="2"/>
          </p:nvPr>
        </p:nvSpPr>
        <p:spPr>
          <a:xfrm>
            <a:off x="179512" y="1019869"/>
            <a:ext cx="5760640" cy="5145435"/>
          </a:xfrm>
        </p:spPr>
        <p:txBody>
          <a:bodyPr>
            <a:normAutofit/>
          </a:bodyPr>
          <a:lstStyle/>
          <a:p>
            <a:pPr marL="0" indent="0">
              <a:buNone/>
            </a:pPr>
            <a:r>
              <a:rPr lang="en-AU" sz="2800" dirty="0">
                <a:solidFill>
                  <a:schemeClr val="bg1"/>
                </a:solidFill>
              </a:rPr>
              <a:t>Getting enough omega-3s has </a:t>
            </a:r>
          </a:p>
          <a:p>
            <a:pPr marL="0" indent="0">
              <a:buNone/>
            </a:pPr>
            <a:r>
              <a:rPr lang="en-AU" sz="2800" dirty="0">
                <a:solidFill>
                  <a:schemeClr val="bg1"/>
                </a:solidFill>
              </a:rPr>
              <a:t>many health benefits – one </a:t>
            </a:r>
            <a:r>
              <a:rPr lang="en-AU" sz="2800" dirty="0" smtClean="0">
                <a:solidFill>
                  <a:schemeClr val="bg1"/>
                </a:solidFill>
              </a:rPr>
              <a:t>is to help reduce </a:t>
            </a:r>
            <a:r>
              <a:rPr lang="en-AU" sz="2800" dirty="0">
                <a:solidFill>
                  <a:schemeClr val="bg1"/>
                </a:solidFill>
              </a:rPr>
              <a:t>water loss from the skin </a:t>
            </a:r>
            <a:r>
              <a:rPr lang="en-AU" sz="2800" dirty="0" smtClean="0">
                <a:solidFill>
                  <a:schemeClr val="bg1"/>
                </a:solidFill>
              </a:rPr>
              <a:t> helping </a:t>
            </a:r>
            <a:r>
              <a:rPr lang="en-AU" sz="2800" dirty="0">
                <a:solidFill>
                  <a:schemeClr val="bg1"/>
                </a:solidFill>
              </a:rPr>
              <a:t>it to stay moisturised and </a:t>
            </a:r>
            <a:r>
              <a:rPr lang="en-AU" sz="2800" dirty="0" smtClean="0">
                <a:solidFill>
                  <a:schemeClr val="bg1"/>
                </a:solidFill>
              </a:rPr>
              <a:t>plump.</a:t>
            </a:r>
          </a:p>
          <a:p>
            <a:pPr marL="0" indent="0">
              <a:buNone/>
            </a:pPr>
            <a:endParaRPr lang="en-AU" sz="2800" dirty="0">
              <a:solidFill>
                <a:schemeClr val="bg1"/>
              </a:solidFill>
            </a:endParaRPr>
          </a:p>
          <a:p>
            <a:pPr marL="0" indent="0">
              <a:buNone/>
            </a:pPr>
            <a:r>
              <a:rPr lang="en-AU" sz="2800" b="1" dirty="0">
                <a:solidFill>
                  <a:schemeClr val="bg1"/>
                </a:solidFill>
              </a:rPr>
              <a:t>BiOmega™</a:t>
            </a:r>
            <a:r>
              <a:rPr lang="en-AU" sz="2800" dirty="0">
                <a:solidFill>
                  <a:schemeClr val="bg1"/>
                </a:solidFill>
              </a:rPr>
              <a:t> is a great source of pure, omega-3s.</a:t>
            </a:r>
          </a:p>
          <a:p>
            <a:endParaRPr lang="en-AU" dirty="0"/>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980728"/>
            <a:ext cx="2784621" cy="41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1486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Q2 2013\POM Sense\PPT\POM sense PPT slid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normAutofit/>
          </a:bodyPr>
          <a:lstStyle/>
          <a:p>
            <a:r>
              <a:rPr lang="en-AU" sz="3600" b="1" dirty="0" smtClean="0">
                <a:solidFill>
                  <a:schemeClr val="bg1"/>
                </a:solidFill>
              </a:rPr>
              <a:t>Water – drink up!</a:t>
            </a:r>
            <a:r>
              <a:rPr lang="en-AU" sz="3200" dirty="0" smtClean="0">
                <a:solidFill>
                  <a:schemeClr val="bg1"/>
                </a:solidFill>
              </a:rPr>
              <a:t/>
            </a:r>
            <a:br>
              <a:rPr lang="en-AU" sz="3200" dirty="0" smtClean="0">
                <a:solidFill>
                  <a:schemeClr val="bg1"/>
                </a:solidFill>
              </a:rPr>
            </a:br>
            <a:endParaRPr lang="en-AU" sz="3200" dirty="0">
              <a:solidFill>
                <a:schemeClr val="bg1"/>
              </a:solidFill>
            </a:endParaRPr>
          </a:p>
        </p:txBody>
      </p:sp>
      <p:sp>
        <p:nvSpPr>
          <p:cNvPr id="2" name="Content Placeholder 1"/>
          <p:cNvSpPr>
            <a:spLocks noGrp="1"/>
          </p:cNvSpPr>
          <p:nvPr>
            <p:ph sz="half" idx="2"/>
          </p:nvPr>
        </p:nvSpPr>
        <p:spPr>
          <a:xfrm>
            <a:off x="251520" y="1196752"/>
            <a:ext cx="4896544" cy="4929411"/>
          </a:xfrm>
        </p:spPr>
        <p:txBody>
          <a:bodyPr/>
          <a:lstStyle/>
          <a:p>
            <a:pPr marL="0" indent="0">
              <a:buNone/>
            </a:pPr>
            <a:r>
              <a:rPr lang="en-AU" sz="2800" dirty="0" smtClean="0">
                <a:solidFill>
                  <a:schemeClr val="bg1"/>
                </a:solidFill>
              </a:rPr>
              <a:t>Around 70 per cent of your body</a:t>
            </a:r>
          </a:p>
          <a:p>
            <a:pPr marL="0" indent="0">
              <a:buNone/>
            </a:pPr>
            <a:r>
              <a:rPr lang="en-AU" sz="2800" dirty="0" smtClean="0">
                <a:solidFill>
                  <a:schemeClr val="bg1"/>
                </a:solidFill>
              </a:rPr>
              <a:t>is made from water</a:t>
            </a:r>
          </a:p>
          <a:p>
            <a:pPr marL="0" indent="0">
              <a:buNone/>
            </a:pPr>
            <a:endParaRPr lang="en-AU" sz="2800" dirty="0">
              <a:solidFill>
                <a:schemeClr val="bg1"/>
              </a:solidFill>
            </a:endParaRPr>
          </a:p>
          <a:p>
            <a:pPr marL="0" indent="0">
              <a:buNone/>
            </a:pPr>
            <a:r>
              <a:rPr lang="en-AU" sz="2800" dirty="0" smtClean="0">
                <a:solidFill>
                  <a:schemeClr val="bg1"/>
                </a:solidFill>
              </a:rPr>
              <a:t>Water </a:t>
            </a:r>
            <a:r>
              <a:rPr lang="en-AU" sz="2800" dirty="0">
                <a:solidFill>
                  <a:schemeClr val="bg1"/>
                </a:solidFill>
              </a:rPr>
              <a:t>reaches your skin </a:t>
            </a:r>
          </a:p>
          <a:p>
            <a:pPr marL="0" indent="0">
              <a:buNone/>
            </a:pPr>
            <a:r>
              <a:rPr lang="en-AU" sz="2800" dirty="0">
                <a:solidFill>
                  <a:schemeClr val="bg1"/>
                </a:solidFill>
              </a:rPr>
              <a:t>only after reaching your </a:t>
            </a:r>
          </a:p>
          <a:p>
            <a:pPr marL="0" indent="0">
              <a:buNone/>
            </a:pPr>
            <a:r>
              <a:rPr lang="en-AU" sz="2800" dirty="0">
                <a:solidFill>
                  <a:schemeClr val="bg1"/>
                </a:solidFill>
              </a:rPr>
              <a:t>internal organs so hydrate </a:t>
            </a:r>
          </a:p>
          <a:p>
            <a:pPr marL="0" indent="0">
              <a:buNone/>
            </a:pPr>
            <a:r>
              <a:rPr lang="en-AU" sz="2800" dirty="0">
                <a:solidFill>
                  <a:schemeClr val="bg1"/>
                </a:solidFill>
              </a:rPr>
              <a:t>regularly. </a:t>
            </a:r>
            <a:endParaRPr lang="en-AU" sz="2800" dirty="0"/>
          </a:p>
          <a:p>
            <a:endParaRPr lang="en-AU" dirty="0"/>
          </a:p>
        </p:txBody>
      </p:sp>
      <p:sp>
        <p:nvSpPr>
          <p:cNvPr id="4" name="Content Placeholder 3"/>
          <p:cNvSpPr>
            <a:spLocks noGrp="1"/>
          </p:cNvSpPr>
          <p:nvPr>
            <p:ph sz="quarter" idx="4"/>
          </p:nvPr>
        </p:nvSpPr>
        <p:spPr>
          <a:xfrm>
            <a:off x="5364088" y="1268761"/>
            <a:ext cx="3379748" cy="4392488"/>
          </a:xfrm>
        </p:spPr>
        <p:txBody>
          <a:bodyPr/>
          <a:lstStyle/>
          <a:p>
            <a:endParaRPr lang="en-AU"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1215628"/>
            <a:ext cx="3379748"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2271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Q2 2013\POM Sense\PPT\POM sense PPT slid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44624"/>
            <a:ext cx="8229600" cy="1143000"/>
          </a:xfrm>
        </p:spPr>
        <p:txBody>
          <a:bodyPr>
            <a:normAutofit/>
          </a:bodyPr>
          <a:lstStyle/>
          <a:p>
            <a:r>
              <a:rPr lang="en-AU" sz="3600" b="1" dirty="0">
                <a:solidFill>
                  <a:schemeClr val="bg1"/>
                </a:solidFill>
              </a:rPr>
              <a:t>P</a:t>
            </a:r>
            <a:r>
              <a:rPr lang="en-AU" sz="3600" b="1" dirty="0" smtClean="0">
                <a:solidFill>
                  <a:schemeClr val="bg1"/>
                </a:solidFill>
              </a:rPr>
              <a:t>ure, gentle and healthy!</a:t>
            </a:r>
            <a:endParaRPr lang="en-AU" sz="3600" b="1" dirty="0">
              <a:solidFill>
                <a:schemeClr val="bg1"/>
              </a:solidFill>
            </a:endParaRPr>
          </a:p>
        </p:txBody>
      </p:sp>
      <p:sp>
        <p:nvSpPr>
          <p:cNvPr id="2" name="Content Placeholder 1"/>
          <p:cNvSpPr>
            <a:spLocks noGrp="1"/>
          </p:cNvSpPr>
          <p:nvPr>
            <p:ph sz="half" idx="2"/>
          </p:nvPr>
        </p:nvSpPr>
        <p:spPr>
          <a:xfrm>
            <a:off x="323528" y="908720"/>
            <a:ext cx="8424936" cy="5256584"/>
          </a:xfrm>
        </p:spPr>
        <p:txBody>
          <a:bodyPr>
            <a:normAutofit/>
          </a:bodyPr>
          <a:lstStyle/>
          <a:p>
            <a:pPr marL="0" indent="0">
              <a:buNone/>
            </a:pPr>
            <a:r>
              <a:rPr lang="en-AU" sz="3000" b="1" dirty="0" smtClean="0">
                <a:solidFill>
                  <a:schemeClr val="bg1"/>
                </a:solidFill>
              </a:rPr>
              <a:t>Sensé</a:t>
            </a:r>
            <a:r>
              <a:rPr lang="en-AU" sz="3000" dirty="0" smtClean="0">
                <a:solidFill>
                  <a:schemeClr val="bg1"/>
                </a:solidFill>
              </a:rPr>
              <a:t> contains </a:t>
            </a:r>
            <a:r>
              <a:rPr lang="en-AU" sz="3000" dirty="0">
                <a:solidFill>
                  <a:schemeClr val="bg1"/>
                </a:solidFill>
              </a:rPr>
              <a:t>pure </a:t>
            </a:r>
            <a:endParaRPr lang="en-AU" sz="3000" dirty="0" smtClean="0">
              <a:solidFill>
                <a:schemeClr val="bg1"/>
              </a:solidFill>
            </a:endParaRPr>
          </a:p>
          <a:p>
            <a:pPr marL="0" indent="0">
              <a:buNone/>
            </a:pPr>
            <a:r>
              <a:rPr lang="en-AU" sz="3000" dirty="0" smtClean="0">
                <a:solidFill>
                  <a:schemeClr val="bg1"/>
                </a:solidFill>
              </a:rPr>
              <a:t>and </a:t>
            </a:r>
            <a:r>
              <a:rPr lang="en-AU" sz="3000" dirty="0">
                <a:solidFill>
                  <a:schemeClr val="bg1"/>
                </a:solidFill>
              </a:rPr>
              <a:t>clean ingredients, so </a:t>
            </a:r>
            <a:endParaRPr lang="en-AU" sz="3000" dirty="0" smtClean="0">
              <a:solidFill>
                <a:schemeClr val="bg1"/>
              </a:solidFill>
            </a:endParaRPr>
          </a:p>
          <a:p>
            <a:pPr marL="0" indent="0">
              <a:buNone/>
            </a:pPr>
            <a:r>
              <a:rPr lang="en-AU" sz="3000" dirty="0" smtClean="0">
                <a:solidFill>
                  <a:schemeClr val="bg1"/>
                </a:solidFill>
              </a:rPr>
              <a:t>they’re </a:t>
            </a:r>
            <a:r>
              <a:rPr lang="en-AU" sz="3000" dirty="0">
                <a:solidFill>
                  <a:schemeClr val="bg1"/>
                </a:solidFill>
              </a:rPr>
              <a:t>gentle and healthy </a:t>
            </a:r>
            <a:endParaRPr lang="en-AU" sz="3000" dirty="0" smtClean="0">
              <a:solidFill>
                <a:schemeClr val="bg1"/>
              </a:solidFill>
            </a:endParaRPr>
          </a:p>
          <a:p>
            <a:pPr marL="0" indent="0">
              <a:buNone/>
            </a:pPr>
            <a:r>
              <a:rPr lang="en-AU" sz="3000" dirty="0" smtClean="0">
                <a:solidFill>
                  <a:schemeClr val="bg1"/>
                </a:solidFill>
              </a:rPr>
              <a:t>for </a:t>
            </a:r>
            <a:r>
              <a:rPr lang="en-AU" sz="3000" dirty="0">
                <a:solidFill>
                  <a:schemeClr val="bg1"/>
                </a:solidFill>
              </a:rPr>
              <a:t>your skin and your body. </a:t>
            </a:r>
            <a:endParaRPr lang="en-AU" sz="3000" dirty="0" smtClean="0">
              <a:solidFill>
                <a:schemeClr val="bg1"/>
              </a:solidFill>
            </a:endParaRPr>
          </a:p>
          <a:p>
            <a:pPr marL="0" indent="0">
              <a:buNone/>
            </a:pPr>
            <a:r>
              <a:rPr lang="en-AU" sz="3000" dirty="0" smtClean="0">
                <a:solidFill>
                  <a:schemeClr val="bg1"/>
                </a:solidFill>
              </a:rPr>
              <a:t>In fact, they’re as gentle and </a:t>
            </a:r>
          </a:p>
          <a:p>
            <a:pPr marL="0" indent="0">
              <a:buNone/>
            </a:pPr>
            <a:r>
              <a:rPr lang="en-AU" sz="3000" dirty="0" smtClean="0">
                <a:solidFill>
                  <a:schemeClr val="bg1"/>
                </a:solidFill>
              </a:rPr>
              <a:t>as pure as it gets</a:t>
            </a:r>
            <a:r>
              <a:rPr lang="en-AU" sz="3000" dirty="0" smtClean="0">
                <a:solidFill>
                  <a:schemeClr val="bg1"/>
                </a:solidFill>
              </a:rPr>
              <a:t>!</a:t>
            </a:r>
            <a:endParaRPr lang="en-AU" sz="3000" dirty="0" smtClean="0">
              <a:solidFill>
                <a:schemeClr val="bg1"/>
              </a:solidFill>
            </a:endParaRPr>
          </a:p>
          <a:p>
            <a:pPr marL="0" indent="0">
              <a:buNone/>
            </a:pPr>
            <a:endParaRPr lang="en-AU" sz="1800" dirty="0" smtClean="0">
              <a:solidFill>
                <a:schemeClr val="bg1"/>
              </a:solidFill>
            </a:endParaRPr>
          </a:p>
          <a:p>
            <a:pPr marL="0" indent="0">
              <a:buNone/>
            </a:pPr>
            <a:r>
              <a:rPr lang="en-AU" sz="1800" dirty="0" smtClean="0">
                <a:solidFill>
                  <a:schemeClr val="bg1"/>
                </a:solidFill>
              </a:rPr>
              <a:t>The </a:t>
            </a:r>
            <a:r>
              <a:rPr lang="en-AU" sz="1800" dirty="0">
                <a:solidFill>
                  <a:schemeClr val="bg1"/>
                </a:solidFill>
              </a:rPr>
              <a:t>exclusive self-preserving </a:t>
            </a:r>
            <a:r>
              <a:rPr lang="en-AU" sz="1800" dirty="0" smtClean="0">
                <a:solidFill>
                  <a:schemeClr val="bg1"/>
                </a:solidFill>
              </a:rPr>
              <a:t>technology </a:t>
            </a:r>
            <a:r>
              <a:rPr lang="en-AU" sz="1800" dirty="0">
                <a:solidFill>
                  <a:schemeClr val="bg1"/>
                </a:solidFill>
              </a:rPr>
              <a:t>that is currently used in all </a:t>
            </a:r>
            <a:r>
              <a:rPr lang="en-AU" sz="1800" b="1" dirty="0">
                <a:solidFill>
                  <a:schemeClr val="bg1"/>
                </a:solidFill>
              </a:rPr>
              <a:t>Sensé –  beautiful science™</a:t>
            </a:r>
            <a:r>
              <a:rPr lang="en-AU" sz="1800" dirty="0">
                <a:solidFill>
                  <a:schemeClr val="bg1"/>
                </a:solidFill>
              </a:rPr>
              <a:t> skin care products is protected under U.S. Patent No. 7,214,391. The </a:t>
            </a:r>
            <a:r>
              <a:rPr lang="en-AU" sz="1800" b="1" dirty="0">
                <a:solidFill>
                  <a:schemeClr val="bg1"/>
                </a:solidFill>
              </a:rPr>
              <a:t>Sensé</a:t>
            </a:r>
            <a:r>
              <a:rPr lang="en-AU" sz="1800" dirty="0">
                <a:solidFill>
                  <a:schemeClr val="bg1"/>
                </a:solidFill>
              </a:rPr>
              <a:t> and </a:t>
            </a:r>
            <a:r>
              <a:rPr lang="en-AU" sz="1800" b="1" dirty="0">
                <a:solidFill>
                  <a:schemeClr val="bg1"/>
                </a:solidFill>
              </a:rPr>
              <a:t>Sense – beautiful science</a:t>
            </a:r>
            <a:r>
              <a:rPr lang="en-AU" sz="1800" dirty="0">
                <a:solidFill>
                  <a:schemeClr val="bg1"/>
                </a:solidFill>
              </a:rPr>
              <a:t> trademarks are the property of USANA Health Sciences Inc.</a:t>
            </a:r>
          </a:p>
          <a:p>
            <a:endParaRPr lang="en-AU" dirty="0">
              <a:solidFill>
                <a:schemeClr val="bg1"/>
              </a:solidFill>
            </a:endParaRPr>
          </a:p>
          <a:p>
            <a:endParaRPr lang="en-AU"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2022" y="1196752"/>
            <a:ext cx="3698450" cy="27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489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Q2 2013\POM Sense\PPT\POM sense PPT slid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64"/>
            <a:ext cx="9144000" cy="686086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44624"/>
            <a:ext cx="8229600" cy="1143000"/>
          </a:xfrm>
        </p:spPr>
        <p:txBody>
          <a:bodyPr>
            <a:normAutofit/>
          </a:bodyPr>
          <a:lstStyle/>
          <a:p>
            <a:r>
              <a:rPr lang="en-AU" sz="3600" b="1" dirty="0" smtClean="0">
                <a:solidFill>
                  <a:schemeClr val="bg1"/>
                </a:solidFill>
              </a:rPr>
              <a:t>Under attack!</a:t>
            </a:r>
            <a:endParaRPr lang="en-AU" sz="3600" b="1" dirty="0">
              <a:solidFill>
                <a:schemeClr val="bg1"/>
              </a:solidFill>
            </a:endParaRPr>
          </a:p>
        </p:txBody>
      </p:sp>
      <p:sp>
        <p:nvSpPr>
          <p:cNvPr id="9" name="Text Placeholder 8"/>
          <p:cNvSpPr>
            <a:spLocks noGrp="1"/>
          </p:cNvSpPr>
          <p:nvPr>
            <p:ph type="body" idx="1"/>
          </p:nvPr>
        </p:nvSpPr>
        <p:spPr>
          <a:xfrm>
            <a:off x="457199" y="1268760"/>
            <a:ext cx="8365385" cy="3672408"/>
          </a:xfrm>
        </p:spPr>
        <p:txBody>
          <a:bodyPr>
            <a:normAutofit/>
          </a:bodyPr>
          <a:lstStyle/>
          <a:p>
            <a:r>
              <a:rPr lang="en-AU" sz="2800" b="0" dirty="0" smtClean="0">
                <a:solidFill>
                  <a:schemeClr val="bg1"/>
                </a:solidFill>
              </a:rPr>
              <a:t>Whatever your age </a:t>
            </a:r>
          </a:p>
          <a:p>
            <a:r>
              <a:rPr lang="en-AU" sz="2800" b="0" dirty="0" smtClean="0">
                <a:solidFill>
                  <a:schemeClr val="bg1"/>
                </a:solidFill>
              </a:rPr>
              <a:t>or stage, sex or </a:t>
            </a:r>
          </a:p>
          <a:p>
            <a:r>
              <a:rPr lang="en-AU" sz="2800" b="0" dirty="0" smtClean="0">
                <a:solidFill>
                  <a:schemeClr val="bg1"/>
                </a:solidFill>
              </a:rPr>
              <a:t>season, sunshine, </a:t>
            </a:r>
          </a:p>
          <a:p>
            <a:r>
              <a:rPr lang="en-AU" sz="2800" b="0" dirty="0" smtClean="0">
                <a:solidFill>
                  <a:schemeClr val="bg1"/>
                </a:solidFill>
              </a:rPr>
              <a:t>stress and pollution </a:t>
            </a:r>
          </a:p>
          <a:p>
            <a:r>
              <a:rPr lang="en-AU" sz="2800" b="0" dirty="0" smtClean="0">
                <a:solidFill>
                  <a:schemeClr val="bg1"/>
                </a:solidFill>
              </a:rPr>
              <a:t>can play havoc with </a:t>
            </a:r>
          </a:p>
          <a:p>
            <a:r>
              <a:rPr lang="en-AU" sz="2800" b="0" dirty="0" smtClean="0">
                <a:solidFill>
                  <a:schemeClr val="bg1"/>
                </a:solidFill>
              </a:rPr>
              <a:t>your skin.</a:t>
            </a:r>
          </a:p>
          <a:p>
            <a:endParaRPr lang="en-AU" dirty="0"/>
          </a:p>
        </p:txBody>
      </p:sp>
      <p:sp>
        <p:nvSpPr>
          <p:cNvPr id="3" name="Text Placeholder 2"/>
          <p:cNvSpPr>
            <a:spLocks noGrp="1"/>
          </p:cNvSpPr>
          <p:nvPr>
            <p:ph type="body" sz="quarter" idx="3"/>
          </p:nvPr>
        </p:nvSpPr>
        <p:spPr/>
        <p:txBody>
          <a:bodyPr/>
          <a:lstStyle/>
          <a:p>
            <a:endParaRPr lang="en-AU"/>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484784"/>
            <a:ext cx="4178577" cy="23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9301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Q2 2013\POM Sense\PPT\POM sense PPT slid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16632"/>
            <a:ext cx="8229600" cy="1143000"/>
          </a:xfrm>
        </p:spPr>
        <p:txBody>
          <a:bodyPr>
            <a:normAutofit/>
          </a:bodyPr>
          <a:lstStyle/>
          <a:p>
            <a:r>
              <a:rPr lang="en-AU" sz="3600" b="1" dirty="0" smtClean="0">
                <a:solidFill>
                  <a:schemeClr val="bg1"/>
                </a:solidFill>
              </a:rPr>
              <a:t>About your skin</a:t>
            </a:r>
            <a:endParaRPr lang="en-AU" sz="3600" b="1" dirty="0">
              <a:solidFill>
                <a:schemeClr val="bg1"/>
              </a:solidFill>
            </a:endParaRPr>
          </a:p>
        </p:txBody>
      </p:sp>
      <p:sp>
        <p:nvSpPr>
          <p:cNvPr id="9" name="Text Placeholder 8"/>
          <p:cNvSpPr>
            <a:spLocks noGrp="1"/>
          </p:cNvSpPr>
          <p:nvPr>
            <p:ph sz="half" idx="2"/>
          </p:nvPr>
        </p:nvSpPr>
        <p:spPr>
          <a:xfrm>
            <a:off x="275386" y="1124744"/>
            <a:ext cx="4296614" cy="5112568"/>
          </a:xfrm>
        </p:spPr>
        <p:txBody>
          <a:bodyPr>
            <a:normAutofit/>
          </a:bodyPr>
          <a:lstStyle/>
          <a:p>
            <a:r>
              <a:rPr lang="en-AU" sz="2800" dirty="0">
                <a:solidFill>
                  <a:schemeClr val="bg1"/>
                </a:solidFill>
              </a:rPr>
              <a:t>S</a:t>
            </a:r>
            <a:r>
              <a:rPr lang="en-AU" sz="2800" dirty="0" smtClean="0">
                <a:solidFill>
                  <a:schemeClr val="bg1"/>
                </a:solidFill>
              </a:rPr>
              <a:t>kin reflects</a:t>
            </a:r>
            <a:r>
              <a:rPr lang="en-AU" dirty="0">
                <a:solidFill>
                  <a:schemeClr val="bg1"/>
                </a:solidFill>
              </a:rPr>
              <a:t> </a:t>
            </a:r>
            <a:r>
              <a:rPr lang="en-AU" sz="2800" dirty="0" smtClean="0">
                <a:solidFill>
                  <a:schemeClr val="bg1"/>
                </a:solidFill>
              </a:rPr>
              <a:t>inner and outer body health.</a:t>
            </a:r>
          </a:p>
          <a:p>
            <a:r>
              <a:rPr lang="en-AU" sz="2800" dirty="0" smtClean="0">
                <a:solidFill>
                  <a:schemeClr val="bg1"/>
                </a:solidFill>
              </a:rPr>
              <a:t>Your body’s largest organ. </a:t>
            </a:r>
          </a:p>
          <a:p>
            <a:r>
              <a:rPr lang="en-AU" sz="2800" dirty="0" smtClean="0">
                <a:solidFill>
                  <a:schemeClr val="bg1"/>
                </a:solidFill>
              </a:rPr>
              <a:t>In  constant contact with the outside world. </a:t>
            </a:r>
          </a:p>
          <a:p>
            <a:r>
              <a:rPr lang="en-AU" dirty="0" smtClean="0">
                <a:solidFill>
                  <a:schemeClr val="bg1"/>
                </a:solidFill>
              </a:rPr>
              <a:t>A</a:t>
            </a:r>
            <a:r>
              <a:rPr lang="en-AU" sz="2800" dirty="0" smtClean="0">
                <a:solidFill>
                  <a:schemeClr val="bg1"/>
                </a:solidFill>
              </a:rPr>
              <a:t>bsorbs substances applied to it and that it comes into contact with – including preservatives. </a:t>
            </a:r>
            <a:endParaRPr lang="en-AU" sz="2800" dirty="0" smtClean="0"/>
          </a:p>
          <a:p>
            <a:pPr marL="0" indent="0">
              <a:buNone/>
            </a:pPr>
            <a:endParaRPr lang="en-AU"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2150" y="1484784"/>
            <a:ext cx="4056314"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7523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Q2 2013\POM Sense\PPT\POM sense PPT slid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16632"/>
            <a:ext cx="8229600" cy="1143000"/>
          </a:xfrm>
        </p:spPr>
        <p:txBody>
          <a:bodyPr>
            <a:normAutofit/>
          </a:bodyPr>
          <a:lstStyle/>
          <a:p>
            <a:r>
              <a:rPr lang="en-AU" sz="3600" b="1" dirty="0" smtClean="0">
                <a:solidFill>
                  <a:schemeClr val="bg1"/>
                </a:solidFill>
              </a:rPr>
              <a:t>Look, no parabens!</a:t>
            </a:r>
            <a:endParaRPr lang="en-AU" sz="3600" b="1" dirty="0">
              <a:solidFill>
                <a:schemeClr val="bg1"/>
              </a:solidFill>
            </a:endParaRPr>
          </a:p>
        </p:txBody>
      </p:sp>
      <p:sp>
        <p:nvSpPr>
          <p:cNvPr id="5" name="Content Placeholder 4"/>
          <p:cNvSpPr>
            <a:spLocks noGrp="1"/>
          </p:cNvSpPr>
          <p:nvPr>
            <p:ph sz="half" idx="2"/>
          </p:nvPr>
        </p:nvSpPr>
        <p:spPr>
          <a:xfrm>
            <a:off x="467544" y="1124744"/>
            <a:ext cx="4173373" cy="4929411"/>
          </a:xfrm>
        </p:spPr>
        <p:txBody>
          <a:bodyPr/>
          <a:lstStyle/>
          <a:p>
            <a:endParaRPr lang="en-AU" dirty="0">
              <a:solidFill>
                <a:schemeClr val="bg1"/>
              </a:solidFill>
            </a:endParaRPr>
          </a:p>
          <a:p>
            <a:pPr marL="0" indent="0">
              <a:buNone/>
            </a:pPr>
            <a:r>
              <a:rPr lang="en-AU" sz="2800" dirty="0" smtClean="0">
                <a:solidFill>
                  <a:schemeClr val="bg1"/>
                </a:solidFill>
              </a:rPr>
              <a:t>USANA’s </a:t>
            </a:r>
            <a:r>
              <a:rPr lang="en-AU" sz="2800" b="1" dirty="0">
                <a:solidFill>
                  <a:schemeClr val="bg1"/>
                </a:solidFill>
              </a:rPr>
              <a:t>Sensé</a:t>
            </a:r>
            <a:r>
              <a:rPr lang="en-AU" sz="2800" dirty="0">
                <a:solidFill>
                  <a:schemeClr val="bg1"/>
                </a:solidFill>
              </a:rPr>
              <a:t> </a:t>
            </a:r>
            <a:r>
              <a:rPr lang="en-AU" sz="2800" dirty="0" smtClean="0">
                <a:solidFill>
                  <a:schemeClr val="bg1"/>
                </a:solidFill>
              </a:rPr>
              <a:t>range </a:t>
            </a:r>
            <a:r>
              <a:rPr lang="en-AU" sz="2800" dirty="0">
                <a:solidFill>
                  <a:schemeClr val="bg1"/>
                </a:solidFill>
              </a:rPr>
              <a:t>doesn’t </a:t>
            </a:r>
            <a:r>
              <a:rPr lang="en-AU" sz="2800" dirty="0" smtClean="0">
                <a:solidFill>
                  <a:schemeClr val="bg1"/>
                </a:solidFill>
              </a:rPr>
              <a:t>use </a:t>
            </a:r>
            <a:r>
              <a:rPr lang="en-AU" sz="2800" dirty="0">
                <a:solidFill>
                  <a:schemeClr val="bg1"/>
                </a:solidFill>
              </a:rPr>
              <a:t>harsh chemicals or </a:t>
            </a:r>
            <a:r>
              <a:rPr lang="en-AU" sz="2800" dirty="0" smtClean="0">
                <a:solidFill>
                  <a:schemeClr val="bg1"/>
                </a:solidFill>
              </a:rPr>
              <a:t>preservatives</a:t>
            </a:r>
            <a:r>
              <a:rPr lang="en-AU" sz="2800" dirty="0">
                <a:solidFill>
                  <a:schemeClr val="bg1"/>
                </a:solidFill>
              </a:rPr>
              <a:t>. It uses a </a:t>
            </a:r>
            <a:r>
              <a:rPr lang="en-AU" sz="2800" dirty="0" smtClean="0">
                <a:solidFill>
                  <a:schemeClr val="bg1"/>
                </a:solidFill>
              </a:rPr>
              <a:t>patented </a:t>
            </a:r>
            <a:r>
              <a:rPr lang="en-AU" sz="2800" dirty="0">
                <a:solidFill>
                  <a:schemeClr val="bg1"/>
                </a:solidFill>
              </a:rPr>
              <a:t>self-preserving </a:t>
            </a:r>
            <a:r>
              <a:rPr lang="en-AU" sz="2800" dirty="0" smtClean="0">
                <a:solidFill>
                  <a:schemeClr val="bg1"/>
                </a:solidFill>
              </a:rPr>
              <a:t>technology </a:t>
            </a:r>
            <a:r>
              <a:rPr lang="en-AU" sz="2800" dirty="0">
                <a:solidFill>
                  <a:schemeClr val="bg1"/>
                </a:solidFill>
              </a:rPr>
              <a:t>to keep </a:t>
            </a:r>
            <a:r>
              <a:rPr lang="en-AU" sz="2800" dirty="0" smtClean="0">
                <a:solidFill>
                  <a:schemeClr val="bg1"/>
                </a:solidFill>
              </a:rPr>
              <a:t>products </a:t>
            </a:r>
            <a:r>
              <a:rPr lang="en-AU" sz="2800" dirty="0">
                <a:solidFill>
                  <a:schemeClr val="bg1"/>
                </a:solidFill>
              </a:rPr>
              <a:t>fresh and potent.</a:t>
            </a:r>
          </a:p>
          <a:p>
            <a:endParaRPr lang="en-AU" dirty="0"/>
          </a:p>
        </p:txBody>
      </p:sp>
      <p:sp>
        <p:nvSpPr>
          <p:cNvPr id="6" name="Text Placeholder 5"/>
          <p:cNvSpPr>
            <a:spLocks noGrp="1"/>
          </p:cNvSpPr>
          <p:nvPr>
            <p:ph type="body" sz="quarter" idx="3"/>
          </p:nvPr>
        </p:nvSpPr>
        <p:spPr/>
        <p:txBody>
          <a:bodyPr/>
          <a:lstStyle/>
          <a:p>
            <a:endParaRPr lang="en-AU"/>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0573" y="1484784"/>
            <a:ext cx="4087593" cy="35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268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Q2 2013\POM Sense\PPT\POM sense PPT slid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normAutofit/>
          </a:bodyPr>
          <a:lstStyle/>
          <a:p>
            <a:r>
              <a:rPr lang="en-AU" sz="3600" b="1" dirty="0">
                <a:solidFill>
                  <a:schemeClr val="bg1"/>
                </a:solidFill>
              </a:rPr>
              <a:t>Self-Preserving Technology</a:t>
            </a:r>
            <a:r>
              <a:rPr lang="en-AU" sz="3200" dirty="0" smtClean="0">
                <a:solidFill>
                  <a:schemeClr val="bg1"/>
                </a:solidFill>
              </a:rPr>
              <a:t/>
            </a:r>
            <a:br>
              <a:rPr lang="en-AU" sz="3200" dirty="0" smtClean="0">
                <a:solidFill>
                  <a:schemeClr val="bg1"/>
                </a:solidFill>
              </a:rPr>
            </a:br>
            <a:endParaRPr lang="en-AU" sz="3200" dirty="0">
              <a:solidFill>
                <a:schemeClr val="bg1"/>
              </a:solidFill>
            </a:endParaRPr>
          </a:p>
        </p:txBody>
      </p:sp>
      <p:sp>
        <p:nvSpPr>
          <p:cNvPr id="2" name="Content Placeholder 1"/>
          <p:cNvSpPr>
            <a:spLocks noGrp="1"/>
          </p:cNvSpPr>
          <p:nvPr>
            <p:ph sz="half" idx="2"/>
          </p:nvPr>
        </p:nvSpPr>
        <p:spPr>
          <a:xfrm>
            <a:off x="457200" y="1412776"/>
            <a:ext cx="4546848" cy="3672408"/>
          </a:xfrm>
        </p:spPr>
        <p:txBody>
          <a:bodyPr>
            <a:normAutofit/>
          </a:bodyPr>
          <a:lstStyle/>
          <a:p>
            <a:pPr marL="0" indent="0">
              <a:buNone/>
            </a:pPr>
            <a:r>
              <a:rPr lang="en-AU" sz="2800" dirty="0" smtClean="0">
                <a:solidFill>
                  <a:schemeClr val="bg1"/>
                </a:solidFill>
              </a:rPr>
              <a:t>Self-Preserving </a:t>
            </a:r>
            <a:r>
              <a:rPr lang="en-AU" sz="2800" dirty="0">
                <a:solidFill>
                  <a:schemeClr val="bg1"/>
                </a:solidFill>
              </a:rPr>
              <a:t>Technology (SPT) </a:t>
            </a:r>
            <a:r>
              <a:rPr lang="en-AU" sz="2800" dirty="0" smtClean="0">
                <a:solidFill>
                  <a:schemeClr val="bg1"/>
                </a:solidFill>
              </a:rPr>
              <a:t>is </a:t>
            </a:r>
            <a:r>
              <a:rPr lang="en-AU" sz="2800" dirty="0">
                <a:solidFill>
                  <a:schemeClr val="bg1"/>
                </a:solidFill>
              </a:rPr>
              <a:t>an  original blend of botanicals, </a:t>
            </a:r>
            <a:r>
              <a:rPr lang="en-AU" sz="2800" dirty="0" smtClean="0">
                <a:solidFill>
                  <a:schemeClr val="bg1"/>
                </a:solidFill>
              </a:rPr>
              <a:t>antioxidants </a:t>
            </a:r>
            <a:r>
              <a:rPr lang="en-AU" sz="2800" dirty="0">
                <a:solidFill>
                  <a:schemeClr val="bg1"/>
                </a:solidFill>
              </a:rPr>
              <a:t>and active </a:t>
            </a:r>
            <a:r>
              <a:rPr lang="en-AU" sz="2800" dirty="0" smtClean="0">
                <a:solidFill>
                  <a:schemeClr val="bg1"/>
                </a:solidFill>
              </a:rPr>
              <a:t>ingredients that keep </a:t>
            </a:r>
            <a:r>
              <a:rPr lang="en-AU" sz="2800" dirty="0">
                <a:solidFill>
                  <a:schemeClr val="bg1"/>
                </a:solidFill>
              </a:rPr>
              <a:t>every </a:t>
            </a:r>
            <a:r>
              <a:rPr lang="en-AU" sz="2800" b="1" dirty="0">
                <a:solidFill>
                  <a:schemeClr val="bg1"/>
                </a:solidFill>
              </a:rPr>
              <a:t>Sensé</a:t>
            </a:r>
            <a:r>
              <a:rPr lang="en-AU" sz="2800" dirty="0">
                <a:solidFill>
                  <a:schemeClr val="bg1"/>
                </a:solidFill>
              </a:rPr>
              <a:t> </a:t>
            </a:r>
            <a:r>
              <a:rPr lang="en-AU" sz="2800" dirty="0" smtClean="0">
                <a:solidFill>
                  <a:schemeClr val="bg1"/>
                </a:solidFill>
              </a:rPr>
              <a:t>product </a:t>
            </a:r>
            <a:r>
              <a:rPr lang="en-AU" sz="2800" dirty="0">
                <a:solidFill>
                  <a:schemeClr val="bg1"/>
                </a:solidFill>
              </a:rPr>
              <a:t>fresh. </a:t>
            </a:r>
            <a:endParaRPr lang="en-AU" sz="2800" dirty="0"/>
          </a:p>
          <a:p>
            <a:endParaRPr lang="en-AU" dirty="0"/>
          </a:p>
        </p:txBody>
      </p:sp>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9757" y="1412776"/>
            <a:ext cx="2615127" cy="38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1582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Q2 2013\POM Sense\PPT\POM sense PPT slid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44624"/>
            <a:ext cx="8229600" cy="1143000"/>
          </a:xfrm>
        </p:spPr>
        <p:txBody>
          <a:bodyPr>
            <a:normAutofit/>
          </a:bodyPr>
          <a:lstStyle/>
          <a:p>
            <a:r>
              <a:rPr lang="en-AU" sz="3600" b="1" dirty="0" smtClean="0">
                <a:solidFill>
                  <a:schemeClr val="bg1"/>
                </a:solidFill>
              </a:rPr>
              <a:t>SPT action</a:t>
            </a:r>
            <a:endParaRPr lang="en-AU" sz="3600" b="1" dirty="0">
              <a:solidFill>
                <a:schemeClr val="bg1"/>
              </a:solidFill>
            </a:endParaRPr>
          </a:p>
        </p:txBody>
      </p:sp>
      <p:sp>
        <p:nvSpPr>
          <p:cNvPr id="2" name="Content Placeholder 1"/>
          <p:cNvSpPr>
            <a:spLocks noGrp="1"/>
          </p:cNvSpPr>
          <p:nvPr>
            <p:ph sz="half" idx="2"/>
          </p:nvPr>
        </p:nvSpPr>
        <p:spPr>
          <a:xfrm>
            <a:off x="539552" y="1196752"/>
            <a:ext cx="5112568" cy="4311328"/>
          </a:xfrm>
        </p:spPr>
        <p:txBody>
          <a:bodyPr/>
          <a:lstStyle/>
          <a:p>
            <a:pPr marL="0" indent="0">
              <a:buNone/>
            </a:pPr>
            <a:r>
              <a:rPr lang="en-AU" sz="2800" dirty="0">
                <a:solidFill>
                  <a:schemeClr val="bg1"/>
                </a:solidFill>
              </a:rPr>
              <a:t>The SPT is carried in liquid </a:t>
            </a:r>
          </a:p>
          <a:p>
            <a:pPr marL="0" indent="0">
              <a:buNone/>
            </a:pPr>
            <a:r>
              <a:rPr lang="en-AU" sz="2800" dirty="0" smtClean="0">
                <a:solidFill>
                  <a:schemeClr val="bg1"/>
                </a:solidFill>
              </a:rPr>
              <a:t>Crystals. It delivers </a:t>
            </a:r>
            <a:r>
              <a:rPr lang="en-AU" sz="2800" dirty="0">
                <a:solidFill>
                  <a:schemeClr val="bg1"/>
                </a:solidFill>
              </a:rPr>
              <a:t>purifying </a:t>
            </a:r>
            <a:r>
              <a:rPr lang="en-AU" sz="2800" dirty="0" smtClean="0">
                <a:solidFill>
                  <a:schemeClr val="bg1"/>
                </a:solidFill>
              </a:rPr>
              <a:t>botanicals </a:t>
            </a:r>
            <a:r>
              <a:rPr lang="en-AU" sz="2800" dirty="0">
                <a:solidFill>
                  <a:schemeClr val="bg1"/>
                </a:solidFill>
              </a:rPr>
              <a:t>and antioxidants </a:t>
            </a:r>
            <a:r>
              <a:rPr lang="en-AU" sz="2800" dirty="0" smtClean="0">
                <a:solidFill>
                  <a:schemeClr val="bg1"/>
                </a:solidFill>
              </a:rPr>
              <a:t>to </a:t>
            </a:r>
            <a:r>
              <a:rPr lang="en-AU" sz="2800" dirty="0">
                <a:solidFill>
                  <a:schemeClr val="bg1"/>
                </a:solidFill>
              </a:rPr>
              <a:t>nourish the </a:t>
            </a:r>
            <a:r>
              <a:rPr lang="en-AU" sz="2800" dirty="0" smtClean="0">
                <a:solidFill>
                  <a:schemeClr val="bg1"/>
                </a:solidFill>
              </a:rPr>
              <a:t>skin – in pockets where its most needed.</a:t>
            </a:r>
          </a:p>
          <a:p>
            <a:pPr marL="0" indent="0">
              <a:buNone/>
            </a:pPr>
            <a:endParaRPr lang="en-AU" sz="2800" dirty="0" smtClean="0">
              <a:solidFill>
                <a:schemeClr val="bg1"/>
              </a:solidFill>
            </a:endParaRPr>
          </a:p>
          <a:p>
            <a:r>
              <a:rPr lang="en-AU" sz="2800" dirty="0" smtClean="0">
                <a:solidFill>
                  <a:schemeClr val="bg1"/>
                </a:solidFill>
              </a:rPr>
              <a:t>SPT provides food for skin</a:t>
            </a:r>
            <a:endParaRPr lang="en-AU" sz="2800" dirty="0"/>
          </a:p>
          <a:p>
            <a:endParaRPr lang="en-AU"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3151" y="1268760"/>
            <a:ext cx="2843305"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057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Q2 2013\POM Sense\PPT\POM sense PPT slid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16632"/>
            <a:ext cx="8229600" cy="1143000"/>
          </a:xfrm>
        </p:spPr>
        <p:txBody>
          <a:bodyPr>
            <a:normAutofit/>
          </a:bodyPr>
          <a:lstStyle/>
          <a:p>
            <a:r>
              <a:rPr lang="en-AU" sz="3600" b="1" dirty="0" smtClean="0">
                <a:solidFill>
                  <a:schemeClr val="bg1"/>
                </a:solidFill>
              </a:rPr>
              <a:t>About skin ageing</a:t>
            </a:r>
            <a:endParaRPr lang="en-AU" sz="3600" b="1" dirty="0">
              <a:solidFill>
                <a:schemeClr val="bg1"/>
              </a:solidFill>
            </a:endParaRPr>
          </a:p>
        </p:txBody>
      </p:sp>
      <p:sp>
        <p:nvSpPr>
          <p:cNvPr id="2" name="Content Placeholder 1"/>
          <p:cNvSpPr>
            <a:spLocks noGrp="1"/>
          </p:cNvSpPr>
          <p:nvPr>
            <p:ph sz="half" idx="2"/>
          </p:nvPr>
        </p:nvSpPr>
        <p:spPr>
          <a:xfrm>
            <a:off x="251520" y="1124744"/>
            <a:ext cx="4608511" cy="4455344"/>
          </a:xfrm>
        </p:spPr>
        <p:txBody>
          <a:bodyPr>
            <a:normAutofit lnSpcReduction="10000"/>
          </a:bodyPr>
          <a:lstStyle/>
          <a:p>
            <a:pPr marL="0" indent="0">
              <a:buNone/>
            </a:pPr>
            <a:r>
              <a:rPr lang="en-AU" sz="3000" dirty="0">
                <a:solidFill>
                  <a:schemeClr val="bg1"/>
                </a:solidFill>
              </a:rPr>
              <a:t>Part of the skin ageing </a:t>
            </a:r>
          </a:p>
          <a:p>
            <a:pPr marL="0" indent="0">
              <a:buNone/>
            </a:pPr>
            <a:r>
              <a:rPr lang="en-AU" sz="3000" dirty="0">
                <a:solidFill>
                  <a:schemeClr val="bg1"/>
                </a:solidFill>
              </a:rPr>
              <a:t>process occurs when </a:t>
            </a:r>
          </a:p>
          <a:p>
            <a:pPr marL="0" indent="0">
              <a:buNone/>
            </a:pPr>
            <a:r>
              <a:rPr lang="en-AU" sz="3000" dirty="0">
                <a:solidFill>
                  <a:schemeClr val="bg1"/>
                </a:solidFill>
              </a:rPr>
              <a:t>natural enzymes break </a:t>
            </a:r>
          </a:p>
          <a:p>
            <a:pPr marL="0" indent="0">
              <a:buNone/>
            </a:pPr>
            <a:r>
              <a:rPr lang="en-AU" sz="3000" dirty="0">
                <a:solidFill>
                  <a:schemeClr val="bg1"/>
                </a:solidFill>
              </a:rPr>
              <a:t>down the </a:t>
            </a:r>
            <a:r>
              <a:rPr lang="en-AU" sz="3000" dirty="0" smtClean="0">
                <a:solidFill>
                  <a:schemeClr val="bg1"/>
                </a:solidFill>
              </a:rPr>
              <a:t>skin proteins </a:t>
            </a:r>
            <a:endParaRPr lang="en-AU" sz="3000" dirty="0">
              <a:solidFill>
                <a:schemeClr val="bg1"/>
              </a:solidFill>
            </a:endParaRPr>
          </a:p>
          <a:p>
            <a:pPr marL="0" indent="0">
              <a:buNone/>
            </a:pPr>
            <a:r>
              <a:rPr lang="en-AU" sz="3000" dirty="0">
                <a:solidFill>
                  <a:schemeClr val="bg1"/>
                </a:solidFill>
              </a:rPr>
              <a:t>that keep </a:t>
            </a:r>
            <a:r>
              <a:rPr lang="en-AU" sz="3000" dirty="0" smtClean="0">
                <a:solidFill>
                  <a:schemeClr val="bg1"/>
                </a:solidFill>
              </a:rPr>
              <a:t>it  </a:t>
            </a:r>
            <a:r>
              <a:rPr lang="en-AU" sz="3000" dirty="0">
                <a:solidFill>
                  <a:schemeClr val="bg1"/>
                </a:solidFill>
              </a:rPr>
              <a:t>looking </a:t>
            </a:r>
            <a:r>
              <a:rPr lang="en-AU" sz="3000" dirty="0" smtClean="0">
                <a:solidFill>
                  <a:schemeClr val="bg1"/>
                </a:solidFill>
              </a:rPr>
              <a:t>youthful</a:t>
            </a:r>
            <a:r>
              <a:rPr lang="en-AU" sz="3000" dirty="0">
                <a:solidFill>
                  <a:schemeClr val="bg1"/>
                </a:solidFill>
              </a:rPr>
              <a:t>. These </a:t>
            </a:r>
            <a:r>
              <a:rPr lang="en-AU" sz="3000" dirty="0" smtClean="0">
                <a:solidFill>
                  <a:schemeClr val="bg1"/>
                </a:solidFill>
              </a:rPr>
              <a:t>enzymes </a:t>
            </a:r>
          </a:p>
          <a:p>
            <a:pPr marL="0" indent="0">
              <a:buNone/>
            </a:pPr>
            <a:r>
              <a:rPr lang="en-AU" sz="3000" dirty="0" smtClean="0">
                <a:solidFill>
                  <a:schemeClr val="bg1"/>
                </a:solidFill>
              </a:rPr>
              <a:t>are </a:t>
            </a:r>
            <a:r>
              <a:rPr lang="en-AU" sz="3000" dirty="0">
                <a:solidFill>
                  <a:schemeClr val="bg1"/>
                </a:solidFill>
              </a:rPr>
              <a:t>more </a:t>
            </a:r>
            <a:r>
              <a:rPr lang="en-AU" sz="3000" dirty="0" smtClean="0">
                <a:solidFill>
                  <a:schemeClr val="bg1"/>
                </a:solidFill>
              </a:rPr>
              <a:t>active </a:t>
            </a:r>
            <a:r>
              <a:rPr lang="en-AU" sz="3000" dirty="0">
                <a:solidFill>
                  <a:schemeClr val="bg1"/>
                </a:solidFill>
              </a:rPr>
              <a:t>with </a:t>
            </a:r>
            <a:r>
              <a:rPr lang="en-AU" sz="3000" dirty="0" smtClean="0">
                <a:solidFill>
                  <a:schemeClr val="bg1"/>
                </a:solidFill>
              </a:rPr>
              <a:t>age.</a:t>
            </a:r>
          </a:p>
          <a:p>
            <a:pPr marL="0" indent="0">
              <a:buNone/>
            </a:pPr>
            <a:r>
              <a:rPr lang="en-AU" sz="3000" b="1" dirty="0" smtClean="0">
                <a:solidFill>
                  <a:schemeClr val="bg1"/>
                </a:solidFill>
              </a:rPr>
              <a:t>Sensé contains DSR</a:t>
            </a:r>
            <a:r>
              <a:rPr lang="en-AU" sz="3000" b="1" dirty="0">
                <a:solidFill>
                  <a:schemeClr val="bg1"/>
                </a:solidFill>
              </a:rPr>
              <a:t>™</a:t>
            </a:r>
            <a:r>
              <a:rPr lang="en-AU" sz="3000" dirty="0">
                <a:solidFill>
                  <a:schemeClr val="bg1"/>
                </a:solidFill>
              </a:rPr>
              <a:t> </a:t>
            </a:r>
            <a:r>
              <a:rPr lang="en-AU" sz="3000" dirty="0" smtClean="0">
                <a:solidFill>
                  <a:schemeClr val="bg1"/>
                </a:solidFill>
              </a:rPr>
              <a:t> combats signs of ageing</a:t>
            </a:r>
            <a:r>
              <a:rPr lang="en-AU" sz="2800" dirty="0" smtClean="0">
                <a:solidFill>
                  <a:schemeClr val="bg1"/>
                </a:solidFill>
              </a:rPr>
              <a:t>. </a:t>
            </a:r>
            <a:endParaRPr lang="en-AU" sz="2800" dirty="0">
              <a:solidFill>
                <a:schemeClr val="bg1"/>
              </a:solidFill>
            </a:endParaRPr>
          </a:p>
          <a:p>
            <a:pPr marL="0" indent="0">
              <a:buNone/>
            </a:pPr>
            <a:endParaRPr lang="en-AU" sz="2800" dirty="0">
              <a:solidFill>
                <a:schemeClr val="bg1"/>
              </a:solidFill>
            </a:endParaRPr>
          </a:p>
          <a:p>
            <a:endParaRPr lang="en-AU"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5986" y="1340768"/>
            <a:ext cx="4134486"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5330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Q2 2013\POM Sense\PPT\POM sense PPT slid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27384"/>
            <a:ext cx="8229600" cy="1143000"/>
          </a:xfrm>
        </p:spPr>
        <p:txBody>
          <a:bodyPr>
            <a:normAutofit fontScale="90000"/>
          </a:bodyPr>
          <a:lstStyle/>
          <a:p>
            <a:r>
              <a:rPr lang="en-AU" sz="3600" dirty="0" smtClean="0">
                <a:solidFill>
                  <a:schemeClr val="bg1"/>
                </a:solidFill>
              </a:rPr>
              <a:t/>
            </a:r>
            <a:br>
              <a:rPr lang="en-AU" sz="3600" dirty="0" smtClean="0">
                <a:solidFill>
                  <a:schemeClr val="bg1"/>
                </a:solidFill>
              </a:rPr>
            </a:br>
            <a:r>
              <a:rPr lang="en-AU" sz="3600" b="1" dirty="0">
                <a:solidFill>
                  <a:schemeClr val="bg1"/>
                </a:solidFill>
              </a:rPr>
              <a:t/>
            </a:r>
            <a:br>
              <a:rPr lang="en-AU" sz="3600" b="1" dirty="0">
                <a:solidFill>
                  <a:schemeClr val="bg1"/>
                </a:solidFill>
              </a:rPr>
            </a:br>
            <a:r>
              <a:rPr lang="en-AU" sz="4000" b="1" dirty="0" smtClean="0">
                <a:solidFill>
                  <a:schemeClr val="bg1"/>
                </a:solidFill>
              </a:rPr>
              <a:t>Dermal </a:t>
            </a:r>
            <a:r>
              <a:rPr lang="en-AU" sz="4000" b="1" dirty="0">
                <a:solidFill>
                  <a:schemeClr val="bg1"/>
                </a:solidFill>
              </a:rPr>
              <a:t>Surface Renewal Technology</a:t>
            </a:r>
            <a:r>
              <a:rPr lang="en-AU" sz="3200" b="1" dirty="0" smtClean="0">
                <a:solidFill>
                  <a:schemeClr val="bg1"/>
                </a:solidFill>
              </a:rPr>
              <a:t/>
            </a:r>
            <a:br>
              <a:rPr lang="en-AU" sz="3200" b="1" dirty="0" smtClean="0">
                <a:solidFill>
                  <a:schemeClr val="bg1"/>
                </a:solidFill>
              </a:rPr>
            </a:br>
            <a:endParaRPr lang="en-AU" sz="3200" b="1" dirty="0">
              <a:solidFill>
                <a:schemeClr val="bg1"/>
              </a:solidFill>
            </a:endParaRPr>
          </a:p>
        </p:txBody>
      </p:sp>
      <p:sp>
        <p:nvSpPr>
          <p:cNvPr id="2" name="Content Placeholder 1"/>
          <p:cNvSpPr>
            <a:spLocks noGrp="1"/>
          </p:cNvSpPr>
          <p:nvPr>
            <p:ph sz="half" idx="2"/>
          </p:nvPr>
        </p:nvSpPr>
        <p:spPr>
          <a:xfrm>
            <a:off x="251520" y="1340768"/>
            <a:ext cx="5400600" cy="4785395"/>
          </a:xfrm>
        </p:spPr>
        <p:txBody>
          <a:bodyPr>
            <a:normAutofit/>
          </a:bodyPr>
          <a:lstStyle/>
          <a:p>
            <a:r>
              <a:rPr lang="en-AU" sz="2800" dirty="0" smtClean="0">
                <a:solidFill>
                  <a:schemeClr val="bg1"/>
                </a:solidFill>
              </a:rPr>
              <a:t>Evens </a:t>
            </a:r>
            <a:r>
              <a:rPr lang="en-AU" sz="2800" dirty="0">
                <a:solidFill>
                  <a:schemeClr val="bg1"/>
                </a:solidFill>
              </a:rPr>
              <a:t>skin tone, </a:t>
            </a:r>
            <a:r>
              <a:rPr lang="en-AU" sz="2800" dirty="0" smtClean="0">
                <a:solidFill>
                  <a:schemeClr val="bg1"/>
                </a:solidFill>
              </a:rPr>
              <a:t>refines</a:t>
            </a:r>
            <a:r>
              <a:rPr lang="en-AU" sz="2800" dirty="0">
                <a:solidFill>
                  <a:schemeClr val="bg1"/>
                </a:solidFill>
              </a:rPr>
              <a:t>, </a:t>
            </a:r>
            <a:r>
              <a:rPr lang="en-AU" sz="2800" dirty="0" smtClean="0">
                <a:solidFill>
                  <a:schemeClr val="bg1"/>
                </a:solidFill>
              </a:rPr>
              <a:t>brightens and </a:t>
            </a:r>
            <a:r>
              <a:rPr lang="en-AU" sz="2800" dirty="0">
                <a:solidFill>
                  <a:schemeClr val="bg1"/>
                </a:solidFill>
              </a:rPr>
              <a:t>firms </a:t>
            </a:r>
            <a:r>
              <a:rPr lang="en-AU" sz="2800" dirty="0" smtClean="0">
                <a:solidFill>
                  <a:schemeClr val="bg1"/>
                </a:solidFill>
              </a:rPr>
              <a:t>skin.</a:t>
            </a:r>
            <a:endParaRPr lang="en-AU" sz="2800" dirty="0">
              <a:solidFill>
                <a:schemeClr val="bg1"/>
              </a:solidFill>
            </a:endParaRPr>
          </a:p>
          <a:p>
            <a:r>
              <a:rPr lang="en-AU" sz="2800" dirty="0">
                <a:solidFill>
                  <a:schemeClr val="bg1"/>
                </a:solidFill>
              </a:rPr>
              <a:t>Increases cell turnover rate </a:t>
            </a:r>
          </a:p>
          <a:p>
            <a:pPr marL="0" indent="0">
              <a:buNone/>
            </a:pPr>
            <a:r>
              <a:rPr lang="en-AU" sz="2800" dirty="0" smtClean="0">
                <a:solidFill>
                  <a:schemeClr val="bg1"/>
                </a:solidFill>
              </a:rPr>
              <a:t>    slowing ageing enzymes</a:t>
            </a:r>
            <a:r>
              <a:rPr lang="en-AU" sz="2800" dirty="0">
                <a:solidFill>
                  <a:schemeClr val="bg1"/>
                </a:solidFill>
              </a:rPr>
              <a:t>. </a:t>
            </a:r>
            <a:endParaRPr lang="en-AU" sz="2800" dirty="0" smtClean="0">
              <a:solidFill>
                <a:schemeClr val="bg1"/>
              </a:solidFill>
            </a:endParaRPr>
          </a:p>
          <a:p>
            <a:pPr marL="0" indent="0">
              <a:buNone/>
            </a:pPr>
            <a:endParaRPr lang="en-AU" sz="2800" dirty="0" smtClean="0">
              <a:solidFill>
                <a:schemeClr val="bg1"/>
              </a:solidFill>
            </a:endParaRPr>
          </a:p>
          <a:p>
            <a:pPr marL="0" indent="0">
              <a:buNone/>
            </a:pPr>
            <a:r>
              <a:rPr lang="en-AU" sz="2800" dirty="0" smtClean="0">
                <a:solidFill>
                  <a:schemeClr val="bg1"/>
                </a:solidFill>
              </a:rPr>
              <a:t>Find </a:t>
            </a:r>
            <a:r>
              <a:rPr lang="en-AU" sz="2800" dirty="0" smtClean="0">
                <a:solidFill>
                  <a:schemeClr val="bg1"/>
                </a:solidFill>
              </a:rPr>
              <a:t>DSR in </a:t>
            </a:r>
            <a:r>
              <a:rPr lang="en-AU" sz="2800" b="1" dirty="0">
                <a:solidFill>
                  <a:schemeClr val="bg1"/>
                </a:solidFill>
              </a:rPr>
              <a:t>Perfecting </a:t>
            </a:r>
            <a:endParaRPr lang="en-AU" sz="2800" b="1" dirty="0" smtClean="0">
              <a:solidFill>
                <a:schemeClr val="bg1"/>
              </a:solidFill>
            </a:endParaRPr>
          </a:p>
          <a:p>
            <a:pPr marL="0" indent="0">
              <a:buNone/>
            </a:pPr>
            <a:r>
              <a:rPr lang="en-AU" sz="2800" b="1" dirty="0" smtClean="0">
                <a:solidFill>
                  <a:schemeClr val="bg1"/>
                </a:solidFill>
              </a:rPr>
              <a:t>Essence</a:t>
            </a:r>
            <a:r>
              <a:rPr lang="en-AU" sz="2800" b="1" dirty="0">
                <a:solidFill>
                  <a:schemeClr val="bg1"/>
                </a:solidFill>
              </a:rPr>
              <a:t>, Night Renewal, </a:t>
            </a:r>
            <a:endParaRPr lang="en-AU" sz="2800" b="1" dirty="0" smtClean="0">
              <a:solidFill>
                <a:schemeClr val="bg1"/>
              </a:solidFill>
            </a:endParaRPr>
          </a:p>
          <a:p>
            <a:pPr marL="0" indent="0">
              <a:buNone/>
            </a:pPr>
            <a:r>
              <a:rPr lang="en-AU" sz="2800" b="1" dirty="0" smtClean="0">
                <a:solidFill>
                  <a:schemeClr val="bg1"/>
                </a:solidFill>
              </a:rPr>
              <a:t>Serum </a:t>
            </a:r>
            <a:r>
              <a:rPr lang="en-AU" sz="2800" b="1" dirty="0">
                <a:solidFill>
                  <a:schemeClr val="bg1"/>
                </a:solidFill>
              </a:rPr>
              <a:t>Intensive </a:t>
            </a:r>
            <a:r>
              <a:rPr lang="en-AU" sz="2800" dirty="0">
                <a:solidFill>
                  <a:schemeClr val="bg1"/>
                </a:solidFill>
              </a:rPr>
              <a:t>and</a:t>
            </a:r>
            <a:r>
              <a:rPr lang="en-AU" sz="2800" b="1" dirty="0">
                <a:solidFill>
                  <a:schemeClr val="bg1"/>
                </a:solidFill>
              </a:rPr>
              <a:t> Eye Nourisher.</a:t>
            </a:r>
            <a:endParaRPr lang="en-AU" sz="2800" dirty="0">
              <a:solidFill>
                <a:schemeClr val="bg1"/>
              </a:solidFill>
            </a:endParaRPr>
          </a:p>
          <a:p>
            <a:endParaRPr lang="en-AU" dirty="0"/>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4828" y="1484784"/>
            <a:ext cx="3279660" cy="34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263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Q2 2013\POM Sense\PPT\POM sense PPT slid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99392"/>
            <a:ext cx="8229600" cy="1143000"/>
          </a:xfrm>
        </p:spPr>
        <p:txBody>
          <a:bodyPr>
            <a:normAutofit/>
          </a:bodyPr>
          <a:lstStyle/>
          <a:p>
            <a:r>
              <a:rPr lang="en-AU" sz="3600" b="1" dirty="0">
                <a:solidFill>
                  <a:schemeClr val="bg1"/>
                </a:solidFill>
              </a:rPr>
              <a:t>Regenisomes</a:t>
            </a:r>
          </a:p>
        </p:txBody>
      </p:sp>
      <p:sp>
        <p:nvSpPr>
          <p:cNvPr id="3" name="Content Placeholder 2"/>
          <p:cNvSpPr>
            <a:spLocks noGrp="1"/>
          </p:cNvSpPr>
          <p:nvPr>
            <p:ph sz="half" idx="2"/>
          </p:nvPr>
        </p:nvSpPr>
        <p:spPr>
          <a:xfrm>
            <a:off x="251520" y="980728"/>
            <a:ext cx="7920880" cy="6336704"/>
          </a:xfrm>
        </p:spPr>
        <p:txBody>
          <a:bodyPr>
            <a:normAutofit/>
          </a:bodyPr>
          <a:lstStyle/>
          <a:p>
            <a:pPr marL="0" indent="0">
              <a:buNone/>
            </a:pPr>
            <a:r>
              <a:rPr lang="en-AU" sz="2800" b="1" dirty="0">
                <a:solidFill>
                  <a:schemeClr val="bg1"/>
                </a:solidFill>
              </a:rPr>
              <a:t>Regenisomes</a:t>
            </a:r>
            <a:r>
              <a:rPr lang="en-AU" sz="2800" dirty="0">
                <a:solidFill>
                  <a:schemeClr val="bg1"/>
                </a:solidFill>
              </a:rPr>
              <a:t> supply </a:t>
            </a:r>
            <a:r>
              <a:rPr lang="en-AU" sz="2800" dirty="0" smtClean="0">
                <a:solidFill>
                  <a:schemeClr val="bg1"/>
                </a:solidFill>
              </a:rPr>
              <a:t>enzymes </a:t>
            </a:r>
          </a:p>
          <a:p>
            <a:pPr marL="0" indent="0">
              <a:buNone/>
            </a:pPr>
            <a:r>
              <a:rPr lang="en-AU" sz="2800" dirty="0" smtClean="0">
                <a:solidFill>
                  <a:schemeClr val="bg1"/>
                </a:solidFill>
              </a:rPr>
              <a:t>that </a:t>
            </a:r>
            <a:r>
              <a:rPr lang="en-AU" sz="2800" dirty="0">
                <a:solidFill>
                  <a:schemeClr val="bg1"/>
                </a:solidFill>
              </a:rPr>
              <a:t>assist </a:t>
            </a:r>
            <a:r>
              <a:rPr lang="en-AU" sz="2800" dirty="0" smtClean="0">
                <a:solidFill>
                  <a:schemeClr val="bg1"/>
                </a:solidFill>
              </a:rPr>
              <a:t>in cell </a:t>
            </a:r>
            <a:r>
              <a:rPr lang="en-AU" sz="2800" dirty="0">
                <a:solidFill>
                  <a:schemeClr val="bg1"/>
                </a:solidFill>
              </a:rPr>
              <a:t>renewal in sun </a:t>
            </a:r>
          </a:p>
          <a:p>
            <a:pPr marL="0" indent="0">
              <a:buNone/>
            </a:pPr>
            <a:r>
              <a:rPr lang="en-AU" sz="2800" dirty="0">
                <a:solidFill>
                  <a:schemeClr val="bg1"/>
                </a:solidFill>
              </a:rPr>
              <a:t>damaged skin </a:t>
            </a:r>
            <a:r>
              <a:rPr lang="en-AU" sz="2800" dirty="0" smtClean="0">
                <a:solidFill>
                  <a:schemeClr val="bg1"/>
                </a:solidFill>
              </a:rPr>
              <a:t>called Photosomes</a:t>
            </a:r>
            <a:r>
              <a:rPr lang="en-AU" sz="2800" dirty="0">
                <a:solidFill>
                  <a:schemeClr val="bg1"/>
                </a:solidFill>
              </a:rPr>
              <a:t>. </a:t>
            </a:r>
            <a:endParaRPr lang="en-AU" sz="2800" dirty="0" smtClean="0">
              <a:solidFill>
                <a:schemeClr val="bg1"/>
              </a:solidFill>
            </a:endParaRPr>
          </a:p>
          <a:p>
            <a:pPr marL="0" indent="0">
              <a:buNone/>
            </a:pPr>
            <a:r>
              <a:rPr lang="en-AU" sz="2800" dirty="0" smtClean="0">
                <a:solidFill>
                  <a:schemeClr val="bg1"/>
                </a:solidFill>
              </a:rPr>
              <a:t>Find these </a:t>
            </a:r>
            <a:r>
              <a:rPr lang="en-AU" sz="2800" dirty="0">
                <a:solidFill>
                  <a:schemeClr val="bg1"/>
                </a:solidFill>
              </a:rPr>
              <a:t>fast-acting, </a:t>
            </a:r>
            <a:r>
              <a:rPr lang="en-AU" sz="2800" dirty="0" smtClean="0">
                <a:solidFill>
                  <a:schemeClr val="bg1"/>
                </a:solidFill>
              </a:rPr>
              <a:t>light-</a:t>
            </a:r>
          </a:p>
          <a:p>
            <a:pPr marL="0" indent="0">
              <a:buNone/>
            </a:pPr>
            <a:r>
              <a:rPr lang="en-AU" sz="2800" dirty="0" smtClean="0">
                <a:solidFill>
                  <a:schemeClr val="bg1"/>
                </a:solidFill>
              </a:rPr>
              <a:t>activated enzymes in                                                             </a:t>
            </a:r>
            <a:r>
              <a:rPr lang="en-AU" sz="2800" b="1" dirty="0">
                <a:solidFill>
                  <a:schemeClr val="bg1"/>
                </a:solidFill>
              </a:rPr>
              <a:t>Daytime </a:t>
            </a:r>
            <a:r>
              <a:rPr lang="en-AU" sz="2800" b="1" dirty="0" smtClean="0">
                <a:solidFill>
                  <a:schemeClr val="bg1"/>
                </a:solidFill>
              </a:rPr>
              <a:t>Protective Emulsion.</a:t>
            </a:r>
            <a:r>
              <a:rPr lang="en-AU" sz="2800" dirty="0">
                <a:solidFill>
                  <a:schemeClr val="bg1"/>
                </a:solidFill>
              </a:rPr>
              <a:t> </a:t>
            </a:r>
            <a:endParaRPr lang="en-AU" sz="2800" dirty="0" smtClean="0">
              <a:solidFill>
                <a:schemeClr val="bg1"/>
              </a:solidFill>
            </a:endParaRPr>
          </a:p>
          <a:p>
            <a:pPr marL="0" indent="0">
              <a:buNone/>
            </a:pPr>
            <a:r>
              <a:rPr lang="en-AU" sz="2800" dirty="0" smtClean="0">
                <a:solidFill>
                  <a:schemeClr val="bg1"/>
                </a:solidFill>
              </a:rPr>
              <a:t>Ultrasomes </a:t>
            </a:r>
            <a:r>
              <a:rPr lang="en-AU" sz="2800" dirty="0">
                <a:solidFill>
                  <a:schemeClr val="bg1"/>
                </a:solidFill>
              </a:rPr>
              <a:t>work more slowly to  </a:t>
            </a:r>
            <a:r>
              <a:rPr lang="en-AU" sz="2800" dirty="0" smtClean="0">
                <a:solidFill>
                  <a:schemeClr val="bg1"/>
                </a:solidFill>
              </a:rPr>
              <a:t>protect </a:t>
            </a:r>
            <a:r>
              <a:rPr lang="en-AU" sz="2800" dirty="0">
                <a:solidFill>
                  <a:schemeClr val="bg1"/>
                </a:solidFill>
              </a:rPr>
              <a:t>the skin without light; find them in </a:t>
            </a:r>
            <a:r>
              <a:rPr lang="en-AU" sz="2800" b="1" dirty="0">
                <a:solidFill>
                  <a:schemeClr val="bg1"/>
                </a:solidFill>
              </a:rPr>
              <a:t>Night Renewal </a:t>
            </a:r>
            <a:r>
              <a:rPr lang="en-AU" sz="2800" dirty="0">
                <a:solidFill>
                  <a:schemeClr val="bg1"/>
                </a:solidFill>
              </a:rPr>
              <a:t>and</a:t>
            </a:r>
            <a:r>
              <a:rPr lang="en-AU" sz="2800" b="1" dirty="0">
                <a:solidFill>
                  <a:schemeClr val="bg1"/>
                </a:solidFill>
              </a:rPr>
              <a:t> </a:t>
            </a:r>
            <a:r>
              <a:rPr lang="en-AU" sz="2800" b="1" dirty="0" smtClean="0">
                <a:solidFill>
                  <a:schemeClr val="bg1"/>
                </a:solidFill>
              </a:rPr>
              <a:t>Eye </a:t>
            </a:r>
            <a:r>
              <a:rPr lang="en-AU" sz="2800" b="1" dirty="0">
                <a:solidFill>
                  <a:schemeClr val="bg1"/>
                </a:solidFill>
              </a:rPr>
              <a:t>Nourisher.</a:t>
            </a:r>
            <a:endParaRPr lang="en-AU" sz="2800" dirty="0">
              <a:solidFill>
                <a:schemeClr val="bg1"/>
              </a:solidFill>
            </a:endParaRPr>
          </a:p>
          <a:p>
            <a:pPr marL="0" indent="0">
              <a:buNone/>
            </a:pPr>
            <a:endParaRPr lang="en-AU" dirty="0"/>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168073"/>
            <a:ext cx="3287691" cy="2267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6499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709</TotalTime>
  <Words>2646</Words>
  <Application>Microsoft Office PowerPoint</Application>
  <PresentationFormat>On-screen Show (4:3)</PresentationFormat>
  <Paragraphs>205</Paragraphs>
  <Slides>19</Slides>
  <Notes>16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Under attack!</vt:lpstr>
      <vt:lpstr>About your skin</vt:lpstr>
      <vt:lpstr>Look, no parabens!</vt:lpstr>
      <vt:lpstr>Self-Preserving Technology </vt:lpstr>
      <vt:lpstr>SPT action</vt:lpstr>
      <vt:lpstr>About skin ageing</vt:lpstr>
      <vt:lpstr>  Dermal Surface Renewal Technology </vt:lpstr>
      <vt:lpstr>Regenisomes</vt:lpstr>
      <vt:lpstr>Proflavanol-T™</vt:lpstr>
      <vt:lpstr>Vitamin C as Proteo-C ™</vt:lpstr>
      <vt:lpstr>Daily skincare</vt:lpstr>
      <vt:lpstr>Men - keep it clean!</vt:lpstr>
      <vt:lpstr>Exfoliate!</vt:lpstr>
      <vt:lpstr>  Great skin from within </vt:lpstr>
      <vt:lpstr>Vitamin E</vt:lpstr>
      <vt:lpstr>Omega-3s </vt:lpstr>
      <vt:lpstr>Water – drink up! </vt:lpstr>
      <vt:lpstr>Pure, gentle and healthy!</vt:lpstr>
    </vt:vector>
  </TitlesOfParts>
  <Company>USANA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RavinderL14</dc:creator>
  <cp:lastModifiedBy>RavinderL14</cp:lastModifiedBy>
  <cp:revision>41</cp:revision>
  <dcterms:created xsi:type="dcterms:W3CDTF">2013-04-19T01:50:52Z</dcterms:created>
  <dcterms:modified xsi:type="dcterms:W3CDTF">2013-04-28T23:13:57Z</dcterms:modified>
</cp:coreProperties>
</file>