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6" r:id="rId3"/>
    <p:sldId id="258" r:id="rId4"/>
    <p:sldId id="259" r:id="rId5"/>
    <p:sldId id="260" r:id="rId6"/>
    <p:sldId id="261" r:id="rId7"/>
    <p:sldId id="262" r:id="rId8"/>
    <p:sldId id="263" r:id="rId9"/>
    <p:sldId id="264" r:id="rId10"/>
    <p:sldId id="265" r:id="rId11"/>
    <p:sldId id="270" r:id="rId12"/>
    <p:sldId id="272" r:id="rId13"/>
    <p:sldId id="277" r:id="rId14"/>
    <p:sldId id="271" r:id="rId15"/>
    <p:sldId id="266" r:id="rId16"/>
    <p:sldId id="278" r:id="rId17"/>
    <p:sldId id="267" r:id="rId18"/>
    <p:sldId id="268" r:id="rId19"/>
    <p:sldId id="274" r:id="rId20"/>
    <p:sldId id="273"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10" autoAdjust="0"/>
  </p:normalViewPr>
  <p:slideViewPr>
    <p:cSldViewPr>
      <p:cViewPr>
        <p:scale>
          <a:sx n="80" d="100"/>
          <a:sy n="80" d="100"/>
        </p:scale>
        <p:origin x="-44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F008BA-AA06-42D9-A27E-5258FBEAC246}" type="datetimeFigureOut">
              <a:rPr lang="en-AU" smtClean="0"/>
              <a:t>25/01/2013</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3865F-5EC9-46AF-974B-29208FF9602D}" type="slidenum">
              <a:rPr lang="en-AU" smtClean="0"/>
              <a:t>‹#›</a:t>
            </a:fld>
            <a:endParaRPr lang="en-AU" dirty="0"/>
          </a:p>
        </p:txBody>
      </p:sp>
    </p:spTree>
    <p:extLst>
      <p:ext uri="{BB962C8B-B14F-4D97-AF65-F5344CB8AC3E}">
        <p14:creationId xmlns:p14="http://schemas.microsoft.com/office/powerpoint/2010/main" val="914244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da.gov/Food/LabelingNutrition/LabelClaims/QualifiedHealthClaims/ucm072999.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josepha@cancog.co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ncbi.nlm.nih.gov/pubmed/18481547"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ubmed/914083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ubmed/885871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bi.nlm.nih.gov/pubmed/8691847"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biomedcentral.com/1471-2318/10/14" TargetMode="External"/><Relationship Id="rId4" Type="http://schemas.openxmlformats.org/officeDocument/2006/relationships/hyperlink" Target="http://www.ncbi.nlm.nih.gov/pubmed/9823823"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bi.nlm.nih.gov/pubmed/294710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With a medicinal heritage that dates back thousands of years (ginkgo’s medicinal use in China dates back to around 2800 BC), the ginkgo biloba tree species is so old that it’s considered to be a living fossil – a relic of the Ice Age in fact! </a:t>
            </a:r>
          </a:p>
          <a:p>
            <a:r>
              <a:rPr lang="en-AU" sz="1200" kern="1200" dirty="0" smtClean="0">
                <a:solidFill>
                  <a:schemeClr val="tx1"/>
                </a:solidFill>
                <a:effectLst/>
                <a:latin typeface="+mn-lt"/>
                <a:ea typeface="+mn-ea"/>
                <a:cs typeface="+mn-cs"/>
              </a:rPr>
              <a:t>The leaves contain over 40 active components.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two most therapeutic of these are called flavonoids and terpenoids.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03865F-5EC9-46AF-974B-29208FF9602D}" type="slidenum">
              <a:rPr lang="en-AU" smtClean="0"/>
              <a:t>2</a:t>
            </a:fld>
            <a:endParaRPr lang="en-AU" dirty="0"/>
          </a:p>
        </p:txBody>
      </p:sp>
    </p:spTree>
    <p:extLst>
      <p:ext uri="{BB962C8B-B14F-4D97-AF65-F5344CB8AC3E}">
        <p14:creationId xmlns:p14="http://schemas.microsoft.com/office/powerpoint/2010/main" val="1498010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Enjoying a healthy mixed diet is an important way to ensure that your circulation is healthy, too. Try to include around two to three servings of oily fish each week which contain essential omega-3 fats.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Research shows that omega-3 fatty acids reduce inflammation and may help lower the risk of chronic diseases such as heart disease, cancer, and arthritis.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Reducing inflammation helps blood to circulate more effectively around your body and your brain. </a:t>
            </a:r>
            <a:r>
              <a:rPr lang="en-AU" sz="1200" b="1" kern="1200" dirty="0" smtClean="0">
                <a:solidFill>
                  <a:schemeClr val="tx1"/>
                </a:solidFill>
                <a:effectLst/>
                <a:latin typeface="+mn-lt"/>
                <a:ea typeface="+mn-ea"/>
                <a:cs typeface="+mn-cs"/>
              </a:rPr>
              <a:t>BiOmega™ </a:t>
            </a:r>
            <a:r>
              <a:rPr lang="en-AU" sz="1200" kern="1200" dirty="0" smtClean="0">
                <a:solidFill>
                  <a:schemeClr val="tx1"/>
                </a:solidFill>
                <a:effectLst/>
                <a:latin typeface="+mn-lt"/>
                <a:ea typeface="+mn-ea"/>
                <a:cs typeface="+mn-cs"/>
              </a:rPr>
              <a:t>is another excellent source of the essential omega-3s docosahexaenoic acid (DHA), also a major component of the brain and eyes.</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11</a:t>
            </a:fld>
            <a:endParaRPr lang="en-AU" dirty="0"/>
          </a:p>
        </p:txBody>
      </p:sp>
    </p:spTree>
    <p:extLst>
      <p:ext uri="{BB962C8B-B14F-4D97-AF65-F5344CB8AC3E}">
        <p14:creationId xmlns:p14="http://schemas.microsoft.com/office/powerpoint/2010/main" val="8614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To reduce internal inflammation, try to avoid eating too much fat in general and ditch foods that contain trans fats. Although trans fats are unsaturated,</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they behave like saturated fats in the body and can trigger similar health issues. Instead of saturated fats (from fatty meat and full fat dairy), choose healthier, unsaturated fats (from fish, seeds, nuts, olive and canola oils). </a:t>
            </a: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12</a:t>
            </a:fld>
            <a:endParaRPr lang="en-AU" dirty="0"/>
          </a:p>
        </p:txBody>
      </p:sp>
    </p:spTree>
    <p:extLst>
      <p:ext uri="{BB962C8B-B14F-4D97-AF65-F5344CB8AC3E}">
        <p14:creationId xmlns:p14="http://schemas.microsoft.com/office/powerpoint/2010/main" val="8614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To reduce internal inflammation, try to avoid eating too much fat in general and ditch foods that contain trans fats. Although trans fats are unsaturated,</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they behave like saturated fats in the body and can trigger similar health issues. Instead of saturated fats (from fatty meat and full fat dairy), choose healthier, unsaturated fats (from fish, seeds, nuts, olive and canola oils).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Reducing inflammation helps blood to circulate more effectively around your body and your brain. </a:t>
            </a:r>
            <a:r>
              <a:rPr lang="en-AU" sz="1200" b="1" kern="1200" dirty="0" smtClean="0">
                <a:solidFill>
                  <a:schemeClr val="tx1"/>
                </a:solidFill>
                <a:effectLst/>
                <a:latin typeface="+mn-lt"/>
                <a:ea typeface="+mn-ea"/>
                <a:cs typeface="+mn-cs"/>
              </a:rPr>
              <a:t>BiOmega™ </a:t>
            </a:r>
            <a:r>
              <a:rPr lang="en-AU" sz="1200" kern="1200" dirty="0" smtClean="0">
                <a:solidFill>
                  <a:schemeClr val="tx1"/>
                </a:solidFill>
                <a:effectLst/>
                <a:latin typeface="+mn-lt"/>
                <a:ea typeface="+mn-ea"/>
                <a:cs typeface="+mn-cs"/>
              </a:rPr>
              <a:t>is another excellent source of the essential omega-3s docosahexaenoic acid (DHA), also a major component of the brain and eyes.</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13</a:t>
            </a:fld>
            <a:endParaRPr lang="en-AU" dirty="0"/>
          </a:p>
        </p:txBody>
      </p:sp>
    </p:spTree>
    <p:extLst>
      <p:ext uri="{BB962C8B-B14F-4D97-AF65-F5344CB8AC3E}">
        <p14:creationId xmlns:p14="http://schemas.microsoft.com/office/powerpoint/2010/main" val="8614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B-group vitamins as well as antioxidant vitamins C and vitamin E are also important for maintaining brain function. These potent antioxidants may help to prevent against oxidative stress that is associated with age-related cognitive decline. Find all of these in your daily </a:t>
            </a:r>
            <a:r>
              <a:rPr lang="en-AU" b="1" dirty="0" smtClean="0"/>
              <a:t>Essentials™.</a:t>
            </a:r>
            <a:endParaRPr lang="en-AU" dirty="0" smtClean="0"/>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14</a:t>
            </a:fld>
            <a:endParaRPr lang="en-AU" dirty="0"/>
          </a:p>
        </p:txBody>
      </p:sp>
    </p:spTree>
    <p:extLst>
      <p:ext uri="{BB962C8B-B14F-4D97-AF65-F5344CB8AC3E}">
        <p14:creationId xmlns:p14="http://schemas.microsoft.com/office/powerpoint/2010/main" val="2600934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PS contains both amino acids and fatty acids and is a component of all cell membranes. </a:t>
            </a: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15</a:t>
            </a:fld>
            <a:endParaRPr lang="en-AU" dirty="0"/>
          </a:p>
        </p:txBody>
      </p:sp>
    </p:spTree>
    <p:extLst>
      <p:ext uri="{BB962C8B-B14F-4D97-AF65-F5344CB8AC3E}">
        <p14:creationId xmlns:p14="http://schemas.microsoft.com/office/powerpoint/2010/main" val="338301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Hum </a:t>
            </a:r>
            <a:r>
              <a:rPr lang="en-AU" dirty="0" err="1" smtClean="0"/>
              <a:t>Psychopharmacol</a:t>
            </a:r>
            <a:r>
              <a:rPr lang="en-AU" dirty="0" smtClean="0"/>
              <a:t>. 2007 Jun;22(4):199-210.</a:t>
            </a:r>
          </a:p>
          <a:p>
            <a:r>
              <a:rPr lang="en-AU" dirty="0" smtClean="0"/>
              <a:t>Acute cognitive effects of standardised Ginkgo biloba extract complexed with phosphatidylserine.</a:t>
            </a:r>
          </a:p>
          <a:p>
            <a:r>
              <a:rPr lang="en-AU" dirty="0" smtClean="0"/>
              <a:t>http://www.ncbi.nlm.nih.gov/pubmed/17457961 </a:t>
            </a: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16</a:t>
            </a:fld>
            <a:endParaRPr lang="en-AU" dirty="0"/>
          </a:p>
        </p:txBody>
      </p:sp>
    </p:spTree>
    <p:extLst>
      <p:ext uri="{BB962C8B-B14F-4D97-AF65-F5344CB8AC3E}">
        <p14:creationId xmlns:p14="http://schemas.microsoft.com/office/powerpoint/2010/main" val="600874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Brain cells contain the highest concentration of PS in the body. This special type of lipid (fat) enables brain cells to metabolise (use) glucose and is also needed to release and bind with neurotransmitters – all of which play an important part in learning, memory and other cognitive (brain) functions. For this reason, PS may help to improve cognitive function including enhancing mental ability. Take with </a:t>
            </a:r>
            <a:r>
              <a:rPr lang="en-AU" sz="1200" b="1" kern="1200" dirty="0" smtClean="0">
                <a:solidFill>
                  <a:schemeClr val="tx1"/>
                </a:solidFill>
                <a:effectLst/>
                <a:latin typeface="+mn-lt"/>
                <a:ea typeface="+mn-ea"/>
                <a:cs typeface="+mn-cs"/>
              </a:rPr>
              <a:t>BiOmega</a:t>
            </a:r>
            <a:r>
              <a:rPr lang="en-AU" sz="1200" kern="1200" dirty="0" smtClean="0">
                <a:solidFill>
                  <a:schemeClr val="tx1"/>
                </a:solidFill>
                <a:effectLst/>
                <a:latin typeface="+mn-lt"/>
                <a:ea typeface="+mn-ea"/>
                <a:cs typeface="+mn-cs"/>
              </a:rPr>
              <a:t>™ as PS works with the omega-3 essential fat, DHA.</a:t>
            </a:r>
          </a:p>
          <a:p>
            <a:r>
              <a:rPr lang="en-AU" sz="1200" kern="1200" dirty="0" smtClean="0">
                <a:solidFill>
                  <a:schemeClr val="tx1"/>
                </a:solidFill>
                <a:effectLst/>
                <a:latin typeface="+mn-lt"/>
                <a:ea typeface="+mn-ea"/>
                <a:cs typeface="+mn-cs"/>
              </a:rPr>
              <a:t>Altern Med Rev. 2007 Sep;12(3):207-27.</a:t>
            </a:r>
          </a:p>
          <a:p>
            <a:r>
              <a:rPr lang="en-AU" sz="1200" kern="1200" dirty="0" smtClean="0">
                <a:solidFill>
                  <a:schemeClr val="tx1"/>
                </a:solidFill>
                <a:effectLst/>
                <a:latin typeface="+mn-lt"/>
                <a:ea typeface="+mn-ea"/>
                <a:cs typeface="+mn-cs"/>
              </a:rPr>
              <a:t>Omega-3 DHA and EPA for cognition, behavior, and mood: clinical findings and structural-functional synergies with cell membrane phospholipids.</a:t>
            </a:r>
          </a:p>
          <a:p>
            <a:r>
              <a:rPr lang="en-AU" sz="1200" kern="1200" dirty="0" smtClean="0">
                <a:solidFill>
                  <a:schemeClr val="tx1"/>
                </a:solidFill>
                <a:effectLst/>
                <a:latin typeface="+mn-lt"/>
                <a:ea typeface="+mn-ea"/>
                <a:cs typeface="+mn-cs"/>
              </a:rPr>
              <a:t>Kidd PM. Source University of California, Berkeley, California, USA.</a:t>
            </a: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17</a:t>
            </a:fld>
            <a:endParaRPr lang="en-AU" dirty="0"/>
          </a:p>
        </p:txBody>
      </p:sp>
    </p:spTree>
    <p:extLst>
      <p:ext uri="{BB962C8B-B14F-4D97-AF65-F5344CB8AC3E}">
        <p14:creationId xmlns:p14="http://schemas.microsoft.com/office/powerpoint/2010/main" val="407513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United States Food and Drug Administration has allowed PS two qualified health claims (which aren’t easy to obtain!). These are: ‘Consumption of phosphatidylserine may reduce the risk of dementia in the elderly’ and ‘Consumption of phosphatidylserine may reduce the risk of cognitive dysfunction in the elderly.’</a:t>
            </a:r>
          </a:p>
          <a:p>
            <a:r>
              <a:rPr lang="en-AU" sz="1200" kern="1200" dirty="0" smtClean="0">
                <a:solidFill>
                  <a:schemeClr val="tx1"/>
                </a:solidFill>
                <a:effectLst/>
                <a:latin typeface="+mn-lt"/>
                <a:ea typeface="+mn-ea"/>
                <a:cs typeface="+mn-cs"/>
              </a:rPr>
              <a:t>US Health Department of Health and Human Services. US Food and Drug Administration. 10903 New Hampshire Avenue, Silver Spring, MD 20993. </a:t>
            </a:r>
            <a:r>
              <a:rPr lang="en-AU" sz="1200" u="sng" kern="1200" dirty="0" smtClean="0">
                <a:solidFill>
                  <a:schemeClr val="tx1"/>
                </a:solidFill>
                <a:effectLst/>
                <a:latin typeface="+mn-lt"/>
                <a:ea typeface="+mn-ea"/>
                <a:cs typeface="+mn-cs"/>
                <a:hlinkClick r:id="rId3"/>
              </a:rPr>
              <a:t>http://www.fda.gov/Food/LabelingNutrition/LabelClaims/QualifiedHealthClaims/ucm072999.htm</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18</a:t>
            </a:fld>
            <a:endParaRPr lang="en-AU" dirty="0"/>
          </a:p>
        </p:txBody>
      </p:sp>
    </p:spTree>
    <p:extLst>
      <p:ext uri="{BB962C8B-B14F-4D97-AF65-F5344CB8AC3E}">
        <p14:creationId xmlns:p14="http://schemas.microsoft.com/office/powerpoint/2010/main" val="254406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results of one study suggest that you can indeed teach an old dog new tricks! Scientists from the University of Toronto examined whether dietary supplements could protect nerve tissue in elderly beagles. Nine dogs were given supplements that contained phosphatidylserine, ginkgo biloba, plus vitamin E and pyridoxine (which you’ll find in the </a:t>
            </a:r>
            <a:r>
              <a:rPr lang="en-AU" b="1" dirty="0" smtClean="0"/>
              <a:t>Essentials™</a:t>
            </a:r>
            <a:r>
              <a:rPr lang="en-AU" dirty="0" smtClean="0"/>
              <a:t> range)</a:t>
            </a:r>
          </a:p>
          <a:p>
            <a:r>
              <a:rPr lang="en-AU" dirty="0" smtClean="0"/>
              <a:t>To assess that it was the supplement that was causing the effects, the scientists used a crossover design for the experiment. So, one group received the supplement and the other was given a control substance in the first phase. Results were noted and the treatment conditions were then reversed for the second phase. </a:t>
            </a:r>
          </a:p>
          <a:p>
            <a:r>
              <a:rPr lang="en-AU" dirty="0" smtClean="0"/>
              <a:t>The researchers found that brain function was significantly improved in the supplemented dogs compared with the control dogs, and the effect was long lasting. The fact that both groups of dogs could be affected by the supplements suggests these results are especially convincing.</a:t>
            </a:r>
          </a:p>
          <a:p>
            <a:r>
              <a:rPr lang="en-AU" dirty="0" smtClean="0"/>
              <a:t> </a:t>
            </a:r>
          </a:p>
          <a:p>
            <a:r>
              <a:rPr lang="en-AU" dirty="0" smtClean="0"/>
              <a:t>Can Vet J. 2008 Apr;49(4):379-85.</a:t>
            </a:r>
          </a:p>
          <a:p>
            <a:r>
              <a:rPr lang="en-AU" dirty="0" smtClean="0"/>
              <a:t>Improvement of short-term memory performance in aged beagles by a nutraceutical supplement containing phosphatidylserine, Ginkgo biloba, vitamin E, and pyridoxine.</a:t>
            </a:r>
          </a:p>
          <a:p>
            <a:r>
              <a:rPr lang="en-AU" dirty="0" smtClean="0"/>
              <a:t>Araujo JA, Landsberg GM, Milgram NW, Miolo A.</a:t>
            </a:r>
          </a:p>
          <a:p>
            <a:r>
              <a:rPr lang="en-AU" dirty="0" smtClean="0"/>
              <a:t>Source Department of Pharmacology, University of Toronto, 1 King's College Circle, Toronto, Ontario. </a:t>
            </a:r>
            <a:r>
              <a:rPr lang="en-AU" u="sng" dirty="0" smtClean="0">
                <a:hlinkClick r:id="rId3"/>
              </a:rPr>
              <a:t>josepha@cancog.com</a:t>
            </a:r>
            <a:r>
              <a:rPr lang="en-AU" dirty="0" smtClean="0"/>
              <a:t>. </a:t>
            </a:r>
            <a:r>
              <a:rPr lang="en-AU" u="sng" dirty="0" smtClean="0">
                <a:hlinkClick r:id="rId4"/>
              </a:rPr>
              <a:t>http://www.ncbi.nlm.nih.gov/pubmed/18481547</a:t>
            </a:r>
            <a:r>
              <a:rPr lang="en-AU" dirty="0" smtClean="0"/>
              <a:t> </a:t>
            </a:r>
          </a:p>
          <a:p>
            <a:endParaRPr lang="en-AU" dirty="0" smtClean="0"/>
          </a:p>
        </p:txBody>
      </p:sp>
      <p:sp>
        <p:nvSpPr>
          <p:cNvPr id="4" name="Slide Number Placeholder 3"/>
          <p:cNvSpPr>
            <a:spLocks noGrp="1"/>
          </p:cNvSpPr>
          <p:nvPr>
            <p:ph type="sldNum" sz="quarter" idx="10"/>
          </p:nvPr>
        </p:nvSpPr>
        <p:spPr/>
        <p:txBody>
          <a:bodyPr/>
          <a:lstStyle/>
          <a:p>
            <a:fld id="{6103865F-5EC9-46AF-974B-29208FF9602D}" type="slidenum">
              <a:rPr lang="en-AU" smtClean="0"/>
              <a:t>19</a:t>
            </a:fld>
            <a:endParaRPr lang="en-AU" dirty="0"/>
          </a:p>
        </p:txBody>
      </p:sp>
    </p:spTree>
    <p:extLst>
      <p:ext uri="{BB962C8B-B14F-4D97-AF65-F5344CB8AC3E}">
        <p14:creationId xmlns:p14="http://schemas.microsoft.com/office/powerpoint/2010/main" val="600874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Combining ginkgo with PS is a dream team because while the ginkgo contains powerful anti-inflammatory antioxidants, PS has the ability to enter nerve cells and enter where ginkgo can’t go. </a:t>
            </a: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20</a:t>
            </a:fld>
            <a:endParaRPr lang="en-AU" dirty="0"/>
          </a:p>
        </p:txBody>
      </p:sp>
    </p:spTree>
    <p:extLst>
      <p:ext uri="{BB962C8B-B14F-4D97-AF65-F5344CB8AC3E}">
        <p14:creationId xmlns:p14="http://schemas.microsoft.com/office/powerpoint/2010/main" val="60087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USANA’s </a:t>
            </a:r>
            <a:r>
              <a:rPr lang="en-AU" sz="1200" b="1" kern="1200" dirty="0" smtClean="0">
                <a:solidFill>
                  <a:schemeClr val="tx1"/>
                </a:solidFill>
                <a:effectLst/>
                <a:latin typeface="+mn-lt"/>
                <a:ea typeface="+mn-ea"/>
                <a:cs typeface="+mn-cs"/>
              </a:rPr>
              <a:t>GingkoPS™</a:t>
            </a:r>
            <a:r>
              <a:rPr lang="en-AU" sz="1200" kern="1200" dirty="0" smtClean="0">
                <a:solidFill>
                  <a:schemeClr val="tx1"/>
                </a:solidFill>
                <a:effectLst/>
                <a:latin typeface="+mn-lt"/>
                <a:ea typeface="+mn-ea"/>
                <a:cs typeface="+mn-cs"/>
              </a:rPr>
              <a:t> combines the benefits of ginkgo with phosphatidylserine (PS), a lipid (fat) that’s vital for the normal functioning of all body cells.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PS is abundant in the brain reflecting its involvement in nerve cell functions such as nerve transmission.</a:t>
            </a:r>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3</a:t>
            </a:fld>
            <a:endParaRPr lang="en-AU" dirty="0"/>
          </a:p>
        </p:txBody>
      </p:sp>
    </p:spTree>
    <p:extLst>
      <p:ext uri="{BB962C8B-B14F-4D97-AF65-F5344CB8AC3E}">
        <p14:creationId xmlns:p14="http://schemas.microsoft.com/office/powerpoint/2010/main" val="1236668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21</a:t>
            </a:fld>
            <a:endParaRPr lang="en-AU" dirty="0"/>
          </a:p>
        </p:txBody>
      </p:sp>
    </p:spTree>
    <p:extLst>
      <p:ext uri="{BB962C8B-B14F-4D97-AF65-F5344CB8AC3E}">
        <p14:creationId xmlns:p14="http://schemas.microsoft.com/office/powerpoint/2010/main" val="600874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22</a:t>
            </a:fld>
            <a:endParaRPr lang="en-AU" dirty="0"/>
          </a:p>
        </p:txBody>
      </p:sp>
    </p:spTree>
    <p:extLst>
      <p:ext uri="{BB962C8B-B14F-4D97-AF65-F5344CB8AC3E}">
        <p14:creationId xmlns:p14="http://schemas.microsoft.com/office/powerpoint/2010/main" val="60087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Ginkgo extract contains a mix of bioflavonoids, powerful antioxidants that help to neutralise free radicals which are destructive molecules that can damage cells and DNA (genetic material).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antioxidants in ginkgo are thought to help capture free radicals in the brain, the eyes and also protect cells in the cardiovascular (heart and blood vessel system), nerves, and more.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J Mol Cell Cardiol. 1997 Feb;29(2):733-42.</a:t>
            </a:r>
          </a:p>
          <a:p>
            <a:r>
              <a:rPr lang="en-AU" sz="1200" kern="1200" dirty="0" smtClean="0">
                <a:solidFill>
                  <a:schemeClr val="tx1"/>
                </a:solidFill>
                <a:effectLst/>
                <a:latin typeface="+mn-lt"/>
                <a:ea typeface="+mn-ea"/>
                <a:cs typeface="+mn-cs"/>
              </a:rPr>
              <a:t>Cardioprotective and anti-oxidant effects of the terpenoid constituents of Ginkgo biloba extract (EGb 761).</a:t>
            </a:r>
          </a:p>
          <a:p>
            <a:r>
              <a:rPr lang="en-AU" sz="1200" kern="1200" dirty="0" smtClean="0">
                <a:solidFill>
                  <a:schemeClr val="tx1"/>
                </a:solidFill>
                <a:effectLst/>
                <a:latin typeface="+mn-lt"/>
                <a:ea typeface="+mn-ea"/>
                <a:cs typeface="+mn-cs"/>
              </a:rPr>
              <a:t>Pietri S, Maurelli E, Drieu K, Culcasi M.</a:t>
            </a:r>
          </a:p>
          <a:p>
            <a:r>
              <a:rPr lang="en-AU" sz="1200" kern="1200" dirty="0" smtClean="0">
                <a:solidFill>
                  <a:schemeClr val="tx1"/>
                </a:solidFill>
                <a:effectLst/>
                <a:latin typeface="+mn-lt"/>
                <a:ea typeface="+mn-ea"/>
                <a:cs typeface="+mn-cs"/>
              </a:rPr>
              <a:t>Source Unité Mixte de Recherche 6517 du Centre National de la Recherche Scientifique, Université d'Aix-Marseille I, Marseille, France. </a:t>
            </a:r>
            <a:r>
              <a:rPr lang="en-AU" sz="1200" u="sng" kern="1200" dirty="0" smtClean="0">
                <a:solidFill>
                  <a:schemeClr val="tx1"/>
                </a:solidFill>
                <a:effectLst/>
                <a:latin typeface="+mn-lt"/>
                <a:ea typeface="+mn-ea"/>
                <a:cs typeface="+mn-cs"/>
                <a:hlinkClick r:id="rId3"/>
              </a:rPr>
              <a:t>http://www.ncbi.nlm.nih.gov/pubmed/9140830</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4</a:t>
            </a:fld>
            <a:endParaRPr lang="en-AU" dirty="0"/>
          </a:p>
        </p:txBody>
      </p:sp>
    </p:spTree>
    <p:extLst>
      <p:ext uri="{BB962C8B-B14F-4D97-AF65-F5344CB8AC3E}">
        <p14:creationId xmlns:p14="http://schemas.microsoft.com/office/powerpoint/2010/main" val="252163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dirty="0" smtClean="0">
                <a:solidFill>
                  <a:schemeClr val="tx1"/>
                </a:solidFill>
              </a:rPr>
              <a:t>Ginkgo also contains terpenoids, substances which help to ‘thin’ the blood. They work by helping to reduce the stickiness of platelets, constituents of blood that encourage blood clotting. Pharmacopsychiatry. 1996 Jul;29(4):144-9.</a:t>
            </a:r>
          </a:p>
          <a:p>
            <a:pPr algn="l"/>
            <a:r>
              <a:rPr lang="en-AU" dirty="0" smtClean="0">
                <a:solidFill>
                  <a:schemeClr val="tx1"/>
                </a:solidFill>
              </a:rPr>
              <a:t>Ginkgo biloba extract (EGb 761) independently improves changes in passive avoidance learning and brain membrane fluidity in the aging mouse. Stoll S, Scheuer K, Pohl O, Müller WE.</a:t>
            </a:r>
          </a:p>
          <a:p>
            <a:pPr algn="l"/>
            <a:r>
              <a:rPr lang="en-AU" dirty="0" smtClean="0">
                <a:solidFill>
                  <a:schemeClr val="tx1"/>
                </a:solidFill>
              </a:rPr>
              <a:t>Source Central Institute for Mental Health, Section Psychopharmacology, Mannheim, Germany. </a:t>
            </a:r>
            <a:r>
              <a:rPr lang="en-AU" u="sng" dirty="0" smtClean="0">
                <a:solidFill>
                  <a:schemeClr val="tx1"/>
                </a:solidFill>
                <a:hlinkClick r:id="rId3"/>
              </a:rPr>
              <a:t>http://www.ncbi.nlm.nih.gov/pubmed/8858713</a:t>
            </a:r>
            <a:r>
              <a:rPr lang="en-AU" dirty="0" smtClean="0">
                <a:solidFill>
                  <a:schemeClr val="tx1"/>
                </a:solidFill>
              </a:rPr>
              <a:t> </a:t>
            </a: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5</a:t>
            </a:fld>
            <a:endParaRPr lang="en-AU" dirty="0"/>
          </a:p>
        </p:txBody>
      </p:sp>
    </p:spTree>
    <p:extLst>
      <p:ext uri="{BB962C8B-B14F-4D97-AF65-F5344CB8AC3E}">
        <p14:creationId xmlns:p14="http://schemas.microsoft.com/office/powerpoint/2010/main" val="2885606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6</a:t>
            </a:fld>
            <a:endParaRPr lang="en-AU" dirty="0"/>
          </a:p>
        </p:txBody>
      </p:sp>
    </p:spTree>
    <p:extLst>
      <p:ext uri="{BB962C8B-B14F-4D97-AF65-F5344CB8AC3E}">
        <p14:creationId xmlns:p14="http://schemas.microsoft.com/office/powerpoint/2010/main" val="710645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trouble is that stress is ever-present in hectic, 21</a:t>
            </a:r>
            <a:r>
              <a:rPr lang="en-AU" sz="1200" kern="1200" baseline="30000" dirty="0" smtClean="0">
                <a:solidFill>
                  <a:schemeClr val="tx1"/>
                </a:solidFill>
                <a:effectLst/>
                <a:latin typeface="+mn-lt"/>
                <a:ea typeface="+mn-ea"/>
                <a:cs typeface="+mn-cs"/>
              </a:rPr>
              <a:t>st</a:t>
            </a:r>
            <a:r>
              <a:rPr lang="en-AU" sz="1200" kern="1200" dirty="0" smtClean="0">
                <a:solidFill>
                  <a:schemeClr val="tx1"/>
                </a:solidFill>
                <a:effectLst/>
                <a:latin typeface="+mn-lt"/>
                <a:ea typeface="+mn-ea"/>
                <a:cs typeface="+mn-cs"/>
              </a:rPr>
              <a:t> century living. The ongoing release of stress hormones can make your blood stickier on the inside – again to ensure fast wound healing should you be hurt. But, because sticky blood is harder for your heart to pump around your body, the result can be hypertension (high blood pressure).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Hypertension is the single biggest risk factor</a:t>
            </a:r>
            <a:r>
              <a:rPr lang="en-AU" sz="1200" kern="1200" baseline="0" dirty="0" smtClean="0">
                <a:solidFill>
                  <a:schemeClr val="tx1"/>
                </a:solidFill>
                <a:effectLst/>
                <a:latin typeface="+mn-lt"/>
                <a:ea typeface="+mn-ea"/>
                <a:cs typeface="+mn-cs"/>
              </a:rPr>
              <a:t> for stroke.</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Hypertension is a major risk factor for heart attack, and migraine headaches.</a:t>
            </a: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7</a:t>
            </a:fld>
            <a:endParaRPr lang="en-AU" dirty="0"/>
          </a:p>
        </p:txBody>
      </p:sp>
    </p:spTree>
    <p:extLst>
      <p:ext uri="{BB962C8B-B14F-4D97-AF65-F5344CB8AC3E}">
        <p14:creationId xmlns:p14="http://schemas.microsoft.com/office/powerpoint/2010/main" val="99235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Because ginkgo encourages better blood flow to all the body – including to the brain – studies suggest a connection between ginkgo and improved memory. Although it’s not a cure, ginkgo shows promise in improving cognitive (brain) function in people with Alzheimer’s disease and may be moderately effective in improving cognition in people with dementia. </a:t>
            </a:r>
          </a:p>
          <a:p>
            <a:r>
              <a:rPr lang="en-AU" sz="1200" kern="1200" dirty="0" smtClean="0">
                <a:solidFill>
                  <a:schemeClr val="tx1"/>
                </a:solidFill>
                <a:effectLst/>
                <a:latin typeface="+mn-lt"/>
                <a:ea typeface="+mn-ea"/>
                <a:cs typeface="+mn-cs"/>
              </a:rPr>
              <a:t>J Ethnopharmacol. 1996 Mar;50(3):131-9.The neuroprotective properties of the Ginkgo biloba leaf: a review of the possible relationship to platelet-activating factor (PAF).</a:t>
            </a:r>
          </a:p>
          <a:p>
            <a:r>
              <a:rPr lang="en-AU" sz="1200" kern="1200" dirty="0" smtClean="0">
                <a:solidFill>
                  <a:schemeClr val="tx1"/>
                </a:solidFill>
                <a:effectLst/>
                <a:latin typeface="+mn-lt"/>
                <a:ea typeface="+mn-ea"/>
                <a:cs typeface="+mn-cs"/>
              </a:rPr>
              <a:t>Smith PF, Maclennan K, Darlington CL.</a:t>
            </a:r>
          </a:p>
          <a:p>
            <a:r>
              <a:rPr lang="en-AU" sz="1200" kern="1200" dirty="0" smtClean="0">
                <a:solidFill>
                  <a:schemeClr val="tx1"/>
                </a:solidFill>
                <a:effectLst/>
                <a:latin typeface="+mn-lt"/>
                <a:ea typeface="+mn-ea"/>
                <a:cs typeface="+mn-cs"/>
              </a:rPr>
              <a:t>Source Department of Pharmacology, School of Medical Sciences, University of Otago Medical School, Dunedin, New Zealand. </a:t>
            </a:r>
            <a:r>
              <a:rPr lang="en-AU" sz="1200" u="sng" kern="1200" dirty="0" smtClean="0">
                <a:solidFill>
                  <a:schemeClr val="tx1"/>
                </a:solidFill>
                <a:effectLst/>
                <a:latin typeface="+mn-lt"/>
                <a:ea typeface="+mn-ea"/>
                <a:cs typeface="+mn-cs"/>
                <a:hlinkClick r:id="rId3"/>
              </a:rPr>
              <a:t>http://www.ncbi.nlm.nih.gov/pubmed/8691847</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Arch Neurol. 1998 Nov;55(11):1409-15.</a:t>
            </a:r>
          </a:p>
          <a:p>
            <a:r>
              <a:rPr lang="en-AU" sz="1200" kern="1200" dirty="0" smtClean="0">
                <a:solidFill>
                  <a:schemeClr val="tx1"/>
                </a:solidFill>
                <a:effectLst/>
                <a:latin typeface="+mn-lt"/>
                <a:ea typeface="+mn-ea"/>
                <a:cs typeface="+mn-cs"/>
              </a:rPr>
              <a:t>The efficacy of Ginkgo biloba on cognitive function in Alzheimer disease.</a:t>
            </a:r>
          </a:p>
          <a:p>
            <a:r>
              <a:rPr lang="en-AU" sz="1200" kern="1200" dirty="0" smtClean="0">
                <a:solidFill>
                  <a:schemeClr val="tx1"/>
                </a:solidFill>
                <a:effectLst/>
                <a:latin typeface="+mn-lt"/>
                <a:ea typeface="+mn-ea"/>
                <a:cs typeface="+mn-cs"/>
              </a:rPr>
              <a:t>Oken BS, Storzbach DM, Kaye JA. http://www.ncbi.nlm.nih.gov/pubmed/9823823 </a:t>
            </a:r>
          </a:p>
          <a:p>
            <a:r>
              <a:rPr lang="en-AU" sz="1200" kern="1200" dirty="0" smtClean="0">
                <a:solidFill>
                  <a:schemeClr val="tx1"/>
                </a:solidFill>
                <a:effectLst/>
                <a:latin typeface="+mn-lt"/>
                <a:ea typeface="+mn-ea"/>
                <a:cs typeface="+mn-cs"/>
              </a:rPr>
              <a:t>Source Department of Neurology, Oregon Health Sciences University, Portland 97201, USA. oken@ohsu.edu</a:t>
            </a:r>
          </a:p>
          <a:p>
            <a:r>
              <a:rPr lang="en-AU" sz="1200" u="sng" kern="1200" dirty="0" smtClean="0">
                <a:solidFill>
                  <a:schemeClr val="tx1"/>
                </a:solidFill>
                <a:effectLst/>
                <a:latin typeface="+mn-lt"/>
                <a:ea typeface="+mn-ea"/>
                <a:cs typeface="+mn-cs"/>
                <a:hlinkClick r:id="rId4"/>
              </a:rPr>
              <a:t>http://www.ncbi.nlm.nih.gov/pubmed/9823823</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Effects of Ginkgo biloba in dementia: systematic review and meta-analysis</a:t>
            </a:r>
          </a:p>
          <a:p>
            <a:r>
              <a:rPr lang="en-AU" sz="1200" kern="1200" dirty="0" smtClean="0">
                <a:solidFill>
                  <a:schemeClr val="tx1"/>
                </a:solidFill>
                <a:effectLst/>
                <a:latin typeface="+mn-lt"/>
                <a:ea typeface="+mn-ea"/>
                <a:cs typeface="+mn-cs"/>
              </a:rPr>
              <a:t>Stefan Weinmann1*, Stephanie Roll1, Christoph Schwarzbach2, Christoph Vauth2 and Stefan N Willich BMC Geriatrics 2010, 10:14 doi:10.1186/1471-2318-10-14. </a:t>
            </a:r>
            <a:r>
              <a:rPr lang="en-AU" sz="1200" u="sng" kern="1200" dirty="0" smtClean="0">
                <a:solidFill>
                  <a:schemeClr val="tx1"/>
                </a:solidFill>
                <a:effectLst/>
                <a:latin typeface="+mn-lt"/>
                <a:ea typeface="+mn-ea"/>
                <a:cs typeface="+mn-cs"/>
                <a:hlinkClick r:id="rId5"/>
              </a:rPr>
              <a:t>http://www.biomedcentral.com/1471-2318/10/14</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8</a:t>
            </a:fld>
            <a:endParaRPr lang="en-AU" dirty="0"/>
          </a:p>
        </p:txBody>
      </p:sp>
    </p:spTree>
    <p:extLst>
      <p:ext uri="{BB962C8B-B14F-4D97-AF65-F5344CB8AC3E}">
        <p14:creationId xmlns:p14="http://schemas.microsoft.com/office/powerpoint/2010/main" val="135531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dirty="0" smtClean="0">
                <a:solidFill>
                  <a:schemeClr val="tx1"/>
                </a:solidFill>
              </a:rPr>
              <a:t>Because of its blood circulation boosting benefits, ginkgo has also been used to treat conditions including memory loss, headaches, ringing in the ears plus in the treatment of dizziness and eye problems including macular degeneration.</a:t>
            </a:r>
          </a:p>
          <a:p>
            <a:pPr algn="l"/>
            <a:r>
              <a:rPr lang="en-AU" dirty="0" smtClean="0">
                <a:solidFill>
                  <a:schemeClr val="tx1"/>
                </a:solidFill>
              </a:rPr>
              <a:t>Presse Med. 1986 Sep 25;15(31):1592-4.[Activity of Ginkgo biloba extract on short-term memory]. </a:t>
            </a:r>
            <a:r>
              <a:rPr lang="en-AU" u="sng" dirty="0" smtClean="0">
                <a:solidFill>
                  <a:schemeClr val="tx1"/>
                </a:solidFill>
                <a:hlinkClick r:id="rId3"/>
              </a:rPr>
              <a:t>http://www.ncbi.nlm.nih.gov/pubmed/2947108</a:t>
            </a:r>
            <a:r>
              <a:rPr lang="en-AU" dirty="0" smtClean="0">
                <a:solidFill>
                  <a:schemeClr val="tx1"/>
                </a:solidFill>
              </a:rPr>
              <a:t> </a:t>
            </a:r>
          </a:p>
          <a:p>
            <a:endParaRPr lang="en-AU" dirty="0"/>
          </a:p>
        </p:txBody>
      </p:sp>
      <p:sp>
        <p:nvSpPr>
          <p:cNvPr id="4" name="Slide Number Placeholder 3"/>
          <p:cNvSpPr>
            <a:spLocks noGrp="1"/>
          </p:cNvSpPr>
          <p:nvPr>
            <p:ph type="sldNum" sz="quarter" idx="10"/>
          </p:nvPr>
        </p:nvSpPr>
        <p:spPr/>
        <p:txBody>
          <a:bodyPr/>
          <a:lstStyle/>
          <a:p>
            <a:fld id="{6103865F-5EC9-46AF-974B-29208FF9602D}" type="slidenum">
              <a:rPr lang="en-AU" smtClean="0"/>
              <a:t>9</a:t>
            </a:fld>
            <a:endParaRPr lang="en-AU" dirty="0"/>
          </a:p>
        </p:txBody>
      </p:sp>
    </p:spTree>
    <p:extLst>
      <p:ext uri="{BB962C8B-B14F-4D97-AF65-F5344CB8AC3E}">
        <p14:creationId xmlns:p14="http://schemas.microsoft.com/office/powerpoint/2010/main" val="140603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Due to its ability to dilate blood vessels, ginkgo has been used to treat the symptoms of poor circulation. One of these is intermittent claudication – sporadic cramping or leg pain in the lower legs that can occur both at rest and/or during exercise.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pain is due to clogged arteries, which make it more difficult for nourishing oxygen to reach the cells. Even though pain might be triggered by exercise, regular exercise is important because of its circulation-boosting effects.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03865F-5EC9-46AF-974B-29208FF9602D}" type="slidenum">
              <a:rPr lang="en-AU" smtClean="0"/>
              <a:t>10</a:t>
            </a:fld>
            <a:endParaRPr lang="en-AU" dirty="0"/>
          </a:p>
        </p:txBody>
      </p:sp>
    </p:spTree>
    <p:extLst>
      <p:ext uri="{BB962C8B-B14F-4D97-AF65-F5344CB8AC3E}">
        <p14:creationId xmlns:p14="http://schemas.microsoft.com/office/powerpoint/2010/main" val="299539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F9701B0-CB17-4F21-B2DB-8D42FF2C73AD}" type="datetimeFigureOut">
              <a:rPr lang="en-AU" smtClean="0"/>
              <a:t>25/01/2013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76234-0A16-4BA1-8B4A-D2DD8704CD8A}" type="slidenum">
              <a:rPr lang="en-AU" smtClean="0"/>
              <a:t>‹#›</a:t>
            </a:fld>
            <a:endParaRPr lang="en-AU" dirty="0"/>
          </a:p>
        </p:txBody>
      </p:sp>
    </p:spTree>
    <p:extLst>
      <p:ext uri="{BB962C8B-B14F-4D97-AF65-F5344CB8AC3E}">
        <p14:creationId xmlns:p14="http://schemas.microsoft.com/office/powerpoint/2010/main" val="92972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F9701B0-CB17-4F21-B2DB-8D42FF2C73AD}" type="datetimeFigureOut">
              <a:rPr lang="en-AU" smtClean="0"/>
              <a:t>25/01/2013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76234-0A16-4BA1-8B4A-D2DD8704CD8A}" type="slidenum">
              <a:rPr lang="en-AU" smtClean="0"/>
              <a:t>‹#›</a:t>
            </a:fld>
            <a:endParaRPr lang="en-AU" dirty="0"/>
          </a:p>
        </p:txBody>
      </p:sp>
    </p:spTree>
    <p:extLst>
      <p:ext uri="{BB962C8B-B14F-4D97-AF65-F5344CB8AC3E}">
        <p14:creationId xmlns:p14="http://schemas.microsoft.com/office/powerpoint/2010/main" val="17542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F9701B0-CB17-4F21-B2DB-8D42FF2C73AD}" type="datetimeFigureOut">
              <a:rPr lang="en-AU" smtClean="0"/>
              <a:t>25/01/2013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76234-0A16-4BA1-8B4A-D2DD8704CD8A}" type="slidenum">
              <a:rPr lang="en-AU" smtClean="0"/>
              <a:t>‹#›</a:t>
            </a:fld>
            <a:endParaRPr lang="en-AU" dirty="0"/>
          </a:p>
        </p:txBody>
      </p:sp>
    </p:spTree>
    <p:extLst>
      <p:ext uri="{BB962C8B-B14F-4D97-AF65-F5344CB8AC3E}">
        <p14:creationId xmlns:p14="http://schemas.microsoft.com/office/powerpoint/2010/main" val="271796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F9701B0-CB17-4F21-B2DB-8D42FF2C73AD}" type="datetimeFigureOut">
              <a:rPr lang="en-AU" smtClean="0"/>
              <a:t>25/01/2013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76234-0A16-4BA1-8B4A-D2DD8704CD8A}" type="slidenum">
              <a:rPr lang="en-AU" smtClean="0"/>
              <a:t>‹#›</a:t>
            </a:fld>
            <a:endParaRPr lang="en-AU" dirty="0"/>
          </a:p>
        </p:txBody>
      </p:sp>
    </p:spTree>
    <p:extLst>
      <p:ext uri="{BB962C8B-B14F-4D97-AF65-F5344CB8AC3E}">
        <p14:creationId xmlns:p14="http://schemas.microsoft.com/office/powerpoint/2010/main" val="215346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701B0-CB17-4F21-B2DB-8D42FF2C73AD}" type="datetimeFigureOut">
              <a:rPr lang="en-AU" smtClean="0"/>
              <a:t>25/01/2013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76234-0A16-4BA1-8B4A-D2DD8704CD8A}" type="slidenum">
              <a:rPr lang="en-AU" smtClean="0"/>
              <a:t>‹#›</a:t>
            </a:fld>
            <a:endParaRPr lang="en-AU" dirty="0"/>
          </a:p>
        </p:txBody>
      </p:sp>
    </p:spTree>
    <p:extLst>
      <p:ext uri="{BB962C8B-B14F-4D97-AF65-F5344CB8AC3E}">
        <p14:creationId xmlns:p14="http://schemas.microsoft.com/office/powerpoint/2010/main" val="426067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F9701B0-CB17-4F21-B2DB-8D42FF2C73AD}" type="datetimeFigureOut">
              <a:rPr lang="en-AU" smtClean="0"/>
              <a:t>25/01/2013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76234-0A16-4BA1-8B4A-D2DD8704CD8A}" type="slidenum">
              <a:rPr lang="en-AU" smtClean="0"/>
              <a:t>‹#›</a:t>
            </a:fld>
            <a:endParaRPr lang="en-AU" dirty="0"/>
          </a:p>
        </p:txBody>
      </p:sp>
    </p:spTree>
    <p:extLst>
      <p:ext uri="{BB962C8B-B14F-4D97-AF65-F5344CB8AC3E}">
        <p14:creationId xmlns:p14="http://schemas.microsoft.com/office/powerpoint/2010/main" val="238883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F9701B0-CB17-4F21-B2DB-8D42FF2C73AD}" type="datetimeFigureOut">
              <a:rPr lang="en-AU" smtClean="0"/>
              <a:t>25/01/2013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76234-0A16-4BA1-8B4A-D2DD8704CD8A}" type="slidenum">
              <a:rPr lang="en-AU" smtClean="0"/>
              <a:t>‹#›</a:t>
            </a:fld>
            <a:endParaRPr lang="en-AU" dirty="0"/>
          </a:p>
        </p:txBody>
      </p:sp>
    </p:spTree>
    <p:extLst>
      <p:ext uri="{BB962C8B-B14F-4D97-AF65-F5344CB8AC3E}">
        <p14:creationId xmlns:p14="http://schemas.microsoft.com/office/powerpoint/2010/main" val="304204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F9701B0-CB17-4F21-B2DB-8D42FF2C73AD}" type="datetimeFigureOut">
              <a:rPr lang="en-AU" smtClean="0"/>
              <a:t>25/01/2013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76234-0A16-4BA1-8B4A-D2DD8704CD8A}" type="slidenum">
              <a:rPr lang="en-AU" smtClean="0"/>
              <a:t>‹#›</a:t>
            </a:fld>
            <a:endParaRPr lang="en-AU" dirty="0"/>
          </a:p>
        </p:txBody>
      </p:sp>
    </p:spTree>
    <p:extLst>
      <p:ext uri="{BB962C8B-B14F-4D97-AF65-F5344CB8AC3E}">
        <p14:creationId xmlns:p14="http://schemas.microsoft.com/office/powerpoint/2010/main" val="263507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701B0-CB17-4F21-B2DB-8D42FF2C73AD}" type="datetimeFigureOut">
              <a:rPr lang="en-AU" smtClean="0"/>
              <a:t>25/01/2013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76234-0A16-4BA1-8B4A-D2DD8704CD8A}" type="slidenum">
              <a:rPr lang="en-AU" smtClean="0"/>
              <a:t>‹#›</a:t>
            </a:fld>
            <a:endParaRPr lang="en-AU" dirty="0"/>
          </a:p>
        </p:txBody>
      </p:sp>
    </p:spTree>
    <p:extLst>
      <p:ext uri="{BB962C8B-B14F-4D97-AF65-F5344CB8AC3E}">
        <p14:creationId xmlns:p14="http://schemas.microsoft.com/office/powerpoint/2010/main" val="265152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701B0-CB17-4F21-B2DB-8D42FF2C73AD}" type="datetimeFigureOut">
              <a:rPr lang="en-AU" smtClean="0"/>
              <a:t>25/01/2013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76234-0A16-4BA1-8B4A-D2DD8704CD8A}" type="slidenum">
              <a:rPr lang="en-AU" smtClean="0"/>
              <a:t>‹#›</a:t>
            </a:fld>
            <a:endParaRPr lang="en-AU" dirty="0"/>
          </a:p>
        </p:txBody>
      </p:sp>
    </p:spTree>
    <p:extLst>
      <p:ext uri="{BB962C8B-B14F-4D97-AF65-F5344CB8AC3E}">
        <p14:creationId xmlns:p14="http://schemas.microsoft.com/office/powerpoint/2010/main" val="114994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701B0-CB17-4F21-B2DB-8D42FF2C73AD}" type="datetimeFigureOut">
              <a:rPr lang="en-AU" smtClean="0"/>
              <a:t>25/01/2013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76234-0A16-4BA1-8B4A-D2DD8704CD8A}" type="slidenum">
              <a:rPr lang="en-AU" smtClean="0"/>
              <a:t>‹#›</a:t>
            </a:fld>
            <a:endParaRPr lang="en-AU" dirty="0"/>
          </a:p>
        </p:txBody>
      </p:sp>
    </p:spTree>
    <p:extLst>
      <p:ext uri="{BB962C8B-B14F-4D97-AF65-F5344CB8AC3E}">
        <p14:creationId xmlns:p14="http://schemas.microsoft.com/office/powerpoint/2010/main" val="272270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701B0-CB17-4F21-B2DB-8D42FF2C73AD}" type="datetimeFigureOut">
              <a:rPr lang="en-AU" smtClean="0"/>
              <a:t>25/01/2013</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76234-0A16-4BA1-8B4A-D2DD8704CD8A}" type="slidenum">
              <a:rPr lang="en-AU" smtClean="0"/>
              <a:t>‹#›</a:t>
            </a:fld>
            <a:endParaRPr lang="en-AU" dirty="0"/>
          </a:p>
        </p:txBody>
      </p:sp>
    </p:spTree>
    <p:extLst>
      <p:ext uri="{BB962C8B-B14F-4D97-AF65-F5344CB8AC3E}">
        <p14:creationId xmlns:p14="http://schemas.microsoft.com/office/powerpoint/2010/main" val="391223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dirty="0"/>
          </a:p>
        </p:txBody>
      </p:sp>
      <p:pic>
        <p:nvPicPr>
          <p:cNvPr id="1026" name="Picture 2" descr="O:\Marketing\Marketing Creative\Editorial\2013 Product of the month February Ginkgo\ginkgo POM PPT presentation sl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4624"/>
            <a:ext cx="7772400" cy="1470025"/>
          </a:xfrm>
        </p:spPr>
        <p:txBody>
          <a:bodyPr/>
          <a:lstStyle/>
          <a:p>
            <a:r>
              <a:rPr lang="en-AU" b="1" dirty="0"/>
              <a:t>Peripheral circulation </a:t>
            </a:r>
            <a:r>
              <a:rPr lang="en-AU" dirty="0"/>
              <a:t/>
            </a:r>
            <a:br>
              <a:rPr lang="en-AU" dirty="0"/>
            </a:br>
            <a:endParaRPr lang="en-AU" dirty="0"/>
          </a:p>
        </p:txBody>
      </p:sp>
      <p:sp>
        <p:nvSpPr>
          <p:cNvPr id="3" name="Subtitle 2"/>
          <p:cNvSpPr>
            <a:spLocks noGrp="1"/>
          </p:cNvSpPr>
          <p:nvPr>
            <p:ph type="subTitle" idx="1"/>
          </p:nvPr>
        </p:nvSpPr>
        <p:spPr>
          <a:xfrm>
            <a:off x="395536" y="1075184"/>
            <a:ext cx="7376864" cy="4658072"/>
          </a:xfrm>
        </p:spPr>
        <p:txBody>
          <a:bodyPr>
            <a:normAutofit/>
          </a:bodyPr>
          <a:lstStyle/>
          <a:p>
            <a:pPr algn="l"/>
            <a:r>
              <a:rPr lang="en-AU" dirty="0">
                <a:solidFill>
                  <a:schemeClr val="tx1"/>
                </a:solidFill>
              </a:rPr>
              <a:t>Due to its </a:t>
            </a:r>
            <a:r>
              <a:rPr lang="en-AU" dirty="0" smtClean="0">
                <a:solidFill>
                  <a:schemeClr val="tx1"/>
                </a:solidFill>
              </a:rPr>
              <a:t>blood </a:t>
            </a:r>
          </a:p>
          <a:p>
            <a:pPr algn="l"/>
            <a:r>
              <a:rPr lang="en-AU" dirty="0" smtClean="0">
                <a:solidFill>
                  <a:schemeClr val="tx1"/>
                </a:solidFill>
              </a:rPr>
              <a:t>dilating features, </a:t>
            </a:r>
            <a:r>
              <a:rPr lang="en-AU" dirty="0">
                <a:solidFill>
                  <a:schemeClr val="tx1"/>
                </a:solidFill>
              </a:rPr>
              <a:t>ginkgo has </a:t>
            </a:r>
            <a:endParaRPr lang="en-AU" dirty="0" smtClean="0">
              <a:solidFill>
                <a:schemeClr val="tx1"/>
              </a:solidFill>
            </a:endParaRPr>
          </a:p>
          <a:p>
            <a:pPr algn="l"/>
            <a:r>
              <a:rPr lang="en-AU" dirty="0" smtClean="0">
                <a:solidFill>
                  <a:schemeClr val="tx1"/>
                </a:solidFill>
              </a:rPr>
              <a:t>been </a:t>
            </a:r>
            <a:r>
              <a:rPr lang="en-AU" dirty="0">
                <a:solidFill>
                  <a:schemeClr val="tx1"/>
                </a:solidFill>
              </a:rPr>
              <a:t>used to treat </a:t>
            </a:r>
            <a:r>
              <a:rPr lang="en-AU" dirty="0" smtClean="0">
                <a:solidFill>
                  <a:schemeClr val="tx1"/>
                </a:solidFill>
              </a:rPr>
              <a:t>poor </a:t>
            </a:r>
          </a:p>
          <a:p>
            <a:pPr algn="l"/>
            <a:r>
              <a:rPr lang="en-AU" dirty="0" smtClean="0">
                <a:solidFill>
                  <a:schemeClr val="tx1"/>
                </a:solidFill>
              </a:rPr>
              <a:t>circulation – including intermittent claudication.</a:t>
            </a:r>
            <a:endParaRPr lang="en-AU"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885" y="1052736"/>
            <a:ext cx="2395627"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400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4624"/>
            <a:ext cx="7772400" cy="1470025"/>
          </a:xfrm>
        </p:spPr>
        <p:txBody>
          <a:bodyPr>
            <a:normAutofit/>
          </a:bodyPr>
          <a:lstStyle/>
          <a:p>
            <a:r>
              <a:rPr lang="en-AU" b="1" dirty="0" smtClean="0"/>
              <a:t>Better circulation</a:t>
            </a:r>
            <a:r>
              <a:rPr lang="en-AU" b="1" dirty="0"/>
              <a:t>, </a:t>
            </a:r>
            <a:r>
              <a:rPr lang="en-AU" b="1" dirty="0" smtClean="0"/>
              <a:t>better brain</a:t>
            </a:r>
            <a:r>
              <a:rPr lang="en-AU" dirty="0"/>
              <a:t/>
            </a:r>
            <a:br>
              <a:rPr lang="en-AU" dirty="0"/>
            </a:br>
            <a:endParaRPr lang="en-AU" dirty="0"/>
          </a:p>
        </p:txBody>
      </p:sp>
      <p:sp>
        <p:nvSpPr>
          <p:cNvPr id="3" name="Subtitle 2"/>
          <p:cNvSpPr>
            <a:spLocks noGrp="1"/>
          </p:cNvSpPr>
          <p:nvPr>
            <p:ph type="subTitle" idx="1"/>
          </p:nvPr>
        </p:nvSpPr>
        <p:spPr>
          <a:xfrm>
            <a:off x="323528" y="980728"/>
            <a:ext cx="7448872" cy="4428200"/>
          </a:xfrm>
        </p:spPr>
        <p:txBody>
          <a:bodyPr>
            <a:normAutofit/>
          </a:bodyPr>
          <a:lstStyle/>
          <a:p>
            <a:pPr algn="l"/>
            <a:r>
              <a:rPr lang="en-AU" dirty="0">
                <a:solidFill>
                  <a:schemeClr val="tx1"/>
                </a:solidFill>
              </a:rPr>
              <a:t>Too much fat and too much </a:t>
            </a:r>
            <a:endParaRPr lang="en-AU" dirty="0" smtClean="0">
              <a:solidFill>
                <a:schemeClr val="tx1"/>
              </a:solidFill>
            </a:endParaRPr>
          </a:p>
          <a:p>
            <a:pPr algn="l"/>
            <a:r>
              <a:rPr lang="en-AU" dirty="0" smtClean="0">
                <a:solidFill>
                  <a:schemeClr val="tx1"/>
                </a:solidFill>
              </a:rPr>
              <a:t>saturated </a:t>
            </a:r>
            <a:r>
              <a:rPr lang="en-AU" dirty="0">
                <a:solidFill>
                  <a:schemeClr val="tx1"/>
                </a:solidFill>
              </a:rPr>
              <a:t>and trans fats in </a:t>
            </a:r>
            <a:endParaRPr lang="en-AU" dirty="0" smtClean="0">
              <a:solidFill>
                <a:schemeClr val="tx1"/>
              </a:solidFill>
            </a:endParaRPr>
          </a:p>
          <a:p>
            <a:pPr algn="l"/>
            <a:r>
              <a:rPr lang="en-AU" dirty="0" smtClean="0">
                <a:solidFill>
                  <a:schemeClr val="tx1"/>
                </a:solidFill>
              </a:rPr>
              <a:t>particular </a:t>
            </a:r>
            <a:r>
              <a:rPr lang="en-AU" dirty="0">
                <a:solidFill>
                  <a:schemeClr val="tx1"/>
                </a:solidFill>
              </a:rPr>
              <a:t>can clog </a:t>
            </a:r>
            <a:r>
              <a:rPr lang="en-AU" dirty="0" smtClean="0">
                <a:solidFill>
                  <a:schemeClr val="tx1"/>
                </a:solidFill>
              </a:rPr>
              <a:t>arteries</a:t>
            </a:r>
            <a:r>
              <a:rPr lang="en-AU" dirty="0">
                <a:solidFill>
                  <a:schemeClr val="tx1"/>
                </a:solidFill>
              </a:rPr>
              <a:t>.</a:t>
            </a:r>
          </a:p>
          <a:p>
            <a:pPr algn="l"/>
            <a:endParaRPr lang="en-AU" dirty="0" smtClean="0">
              <a:solidFill>
                <a:schemeClr val="tx1"/>
              </a:solidFill>
            </a:endParaRPr>
          </a:p>
          <a:p>
            <a:pPr algn="l"/>
            <a:r>
              <a:rPr lang="en-AU" dirty="0" smtClean="0">
                <a:solidFill>
                  <a:schemeClr val="tx1"/>
                </a:solidFill>
              </a:rPr>
              <a:t>The oils in oily fish help to reduce </a:t>
            </a:r>
          </a:p>
          <a:p>
            <a:pPr algn="l"/>
            <a:r>
              <a:rPr lang="en-AU" dirty="0" smtClean="0">
                <a:solidFill>
                  <a:schemeClr val="tx1"/>
                </a:solidFill>
              </a:rPr>
              <a:t>inflammation and boost blood circulation around the </a:t>
            </a:r>
            <a:r>
              <a:rPr lang="en-AU" dirty="0">
                <a:solidFill>
                  <a:schemeClr val="tx1"/>
                </a:solidFill>
              </a:rPr>
              <a:t>body </a:t>
            </a:r>
            <a:r>
              <a:rPr lang="en-AU" dirty="0" smtClean="0">
                <a:solidFill>
                  <a:schemeClr val="tx1"/>
                </a:solidFill>
              </a:rPr>
              <a:t>and brain</a:t>
            </a:r>
            <a:r>
              <a:rPr lang="en-AU" dirty="0">
                <a:solidFill>
                  <a:schemeClr val="tx1"/>
                </a:solidFill>
              </a:rPr>
              <a:t>. </a:t>
            </a:r>
            <a:endParaRPr lang="en-AU" dirty="0" smtClean="0">
              <a:solidFill>
                <a:schemeClr val="tx1"/>
              </a:solidFill>
            </a:endParaRP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980728"/>
            <a:ext cx="3637769"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62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10010" y="-171400"/>
            <a:ext cx="7772400" cy="1470025"/>
          </a:xfrm>
        </p:spPr>
        <p:txBody>
          <a:bodyPr>
            <a:normAutofit/>
          </a:bodyPr>
          <a:lstStyle/>
          <a:p>
            <a:r>
              <a:rPr lang="en-AU" b="1" dirty="0" smtClean="0"/>
              <a:t>Cut the fat!</a:t>
            </a:r>
            <a:endParaRPr lang="en-AU" dirty="0"/>
          </a:p>
        </p:txBody>
      </p:sp>
      <p:sp>
        <p:nvSpPr>
          <p:cNvPr id="3" name="Subtitle 2"/>
          <p:cNvSpPr>
            <a:spLocks noGrp="1"/>
          </p:cNvSpPr>
          <p:nvPr>
            <p:ph type="subTitle" idx="1"/>
          </p:nvPr>
        </p:nvSpPr>
        <p:spPr>
          <a:xfrm>
            <a:off x="251520" y="1340768"/>
            <a:ext cx="7520880" cy="4536504"/>
          </a:xfrm>
        </p:spPr>
        <p:txBody>
          <a:bodyPr>
            <a:normAutofit/>
          </a:bodyPr>
          <a:lstStyle/>
          <a:p>
            <a:pPr algn="l"/>
            <a:r>
              <a:rPr lang="en-AU" dirty="0">
                <a:solidFill>
                  <a:schemeClr val="tx1"/>
                </a:solidFill>
              </a:rPr>
              <a:t>D</a:t>
            </a:r>
            <a:r>
              <a:rPr lang="en-AU" dirty="0" smtClean="0">
                <a:solidFill>
                  <a:schemeClr val="tx1"/>
                </a:solidFill>
              </a:rPr>
              <a:t>itch </a:t>
            </a:r>
            <a:r>
              <a:rPr lang="en-AU" dirty="0">
                <a:solidFill>
                  <a:schemeClr val="tx1"/>
                </a:solidFill>
              </a:rPr>
              <a:t>foods that contain </a:t>
            </a:r>
            <a:r>
              <a:rPr lang="en-AU" dirty="0" smtClean="0">
                <a:solidFill>
                  <a:schemeClr val="tx1"/>
                </a:solidFill>
              </a:rPr>
              <a:t>saturated</a:t>
            </a:r>
          </a:p>
          <a:p>
            <a:pPr algn="l"/>
            <a:r>
              <a:rPr lang="en-AU" dirty="0" smtClean="0">
                <a:solidFill>
                  <a:schemeClr val="tx1"/>
                </a:solidFill>
              </a:rPr>
              <a:t>and trans fats (fatty </a:t>
            </a:r>
            <a:r>
              <a:rPr lang="en-AU" dirty="0">
                <a:solidFill>
                  <a:schemeClr val="tx1"/>
                </a:solidFill>
              </a:rPr>
              <a:t>meat </a:t>
            </a:r>
            <a:endParaRPr lang="en-AU" dirty="0" smtClean="0">
              <a:solidFill>
                <a:schemeClr val="tx1"/>
              </a:solidFill>
            </a:endParaRPr>
          </a:p>
          <a:p>
            <a:pPr algn="l"/>
            <a:r>
              <a:rPr lang="en-AU" dirty="0" smtClean="0">
                <a:solidFill>
                  <a:schemeClr val="tx1"/>
                </a:solidFill>
              </a:rPr>
              <a:t>and </a:t>
            </a:r>
            <a:r>
              <a:rPr lang="en-AU" dirty="0">
                <a:solidFill>
                  <a:schemeClr val="tx1"/>
                </a:solidFill>
              </a:rPr>
              <a:t>full fat </a:t>
            </a:r>
            <a:r>
              <a:rPr lang="en-AU" dirty="0" smtClean="0">
                <a:solidFill>
                  <a:schemeClr val="tx1"/>
                </a:solidFill>
              </a:rPr>
              <a:t>dairy).</a:t>
            </a:r>
          </a:p>
          <a:p>
            <a:pPr algn="l"/>
            <a:r>
              <a:rPr lang="en-AU" dirty="0">
                <a:solidFill>
                  <a:schemeClr val="tx1"/>
                </a:solidFill>
              </a:rPr>
              <a:t>C</a:t>
            </a:r>
            <a:r>
              <a:rPr lang="en-AU" dirty="0" smtClean="0">
                <a:solidFill>
                  <a:schemeClr val="tx1"/>
                </a:solidFill>
              </a:rPr>
              <a:t>hoose </a:t>
            </a:r>
            <a:r>
              <a:rPr lang="en-AU" dirty="0">
                <a:solidFill>
                  <a:schemeClr val="tx1"/>
                </a:solidFill>
              </a:rPr>
              <a:t>healthier</a:t>
            </a:r>
            <a:r>
              <a:rPr lang="en-AU" dirty="0"/>
              <a:t>, </a:t>
            </a:r>
            <a:r>
              <a:rPr lang="en-AU" dirty="0">
                <a:solidFill>
                  <a:schemeClr val="tx1"/>
                </a:solidFill>
              </a:rPr>
              <a:t>unsaturated </a:t>
            </a:r>
            <a:endParaRPr lang="en-AU" dirty="0" smtClean="0">
              <a:solidFill>
                <a:schemeClr val="tx1"/>
              </a:solidFill>
            </a:endParaRPr>
          </a:p>
          <a:p>
            <a:pPr algn="l"/>
            <a:r>
              <a:rPr lang="en-AU" dirty="0" smtClean="0">
                <a:solidFill>
                  <a:schemeClr val="tx1"/>
                </a:solidFill>
              </a:rPr>
              <a:t>fats </a:t>
            </a:r>
            <a:r>
              <a:rPr lang="en-AU" dirty="0">
                <a:solidFill>
                  <a:schemeClr val="tx1"/>
                </a:solidFill>
              </a:rPr>
              <a:t>(from fish, seeds, nuts, olive </a:t>
            </a:r>
            <a:endParaRPr lang="en-AU" dirty="0" smtClean="0">
              <a:solidFill>
                <a:schemeClr val="tx1"/>
              </a:solidFill>
            </a:endParaRPr>
          </a:p>
          <a:p>
            <a:pPr algn="l"/>
            <a:r>
              <a:rPr lang="en-AU" dirty="0" smtClean="0">
                <a:solidFill>
                  <a:schemeClr val="tx1"/>
                </a:solidFill>
              </a:rPr>
              <a:t>and </a:t>
            </a:r>
            <a:r>
              <a:rPr lang="en-AU" dirty="0">
                <a:solidFill>
                  <a:schemeClr val="tx1"/>
                </a:solidFill>
              </a:rPr>
              <a:t>canola oils). </a:t>
            </a:r>
          </a:p>
          <a:p>
            <a:endParaRPr lang="en-AU"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196752"/>
            <a:ext cx="3119091" cy="30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26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4624"/>
            <a:ext cx="7772400" cy="1470025"/>
          </a:xfrm>
        </p:spPr>
        <p:txBody>
          <a:bodyPr>
            <a:normAutofit/>
          </a:bodyPr>
          <a:lstStyle/>
          <a:p>
            <a:r>
              <a:rPr lang="en-AU" b="1" dirty="0" smtClean="0"/>
              <a:t>More omega-3s</a:t>
            </a:r>
            <a:r>
              <a:rPr lang="en-AU" dirty="0"/>
              <a:t/>
            </a:r>
            <a:br>
              <a:rPr lang="en-AU" dirty="0"/>
            </a:br>
            <a:endParaRPr lang="en-AU" dirty="0"/>
          </a:p>
        </p:txBody>
      </p:sp>
      <p:sp>
        <p:nvSpPr>
          <p:cNvPr id="3" name="Subtitle 2"/>
          <p:cNvSpPr>
            <a:spLocks noGrp="1"/>
          </p:cNvSpPr>
          <p:nvPr>
            <p:ph type="subTitle" idx="1"/>
          </p:nvPr>
        </p:nvSpPr>
        <p:spPr>
          <a:xfrm>
            <a:off x="323528" y="980728"/>
            <a:ext cx="7448872" cy="4428200"/>
          </a:xfrm>
        </p:spPr>
        <p:txBody>
          <a:bodyPr>
            <a:normAutofit lnSpcReduction="10000"/>
          </a:bodyPr>
          <a:lstStyle/>
          <a:p>
            <a:pPr algn="l"/>
            <a:r>
              <a:rPr lang="en-AU" dirty="0">
                <a:solidFill>
                  <a:schemeClr val="tx1"/>
                </a:solidFill>
              </a:rPr>
              <a:t>Choose less fat and healthier </a:t>
            </a:r>
            <a:r>
              <a:rPr lang="en-AU" dirty="0" smtClean="0">
                <a:solidFill>
                  <a:schemeClr val="tx1"/>
                </a:solidFill>
              </a:rPr>
              <a:t>omega-3</a:t>
            </a:r>
          </a:p>
          <a:p>
            <a:pPr algn="l"/>
            <a:r>
              <a:rPr lang="en-AU" dirty="0" smtClean="0">
                <a:solidFill>
                  <a:schemeClr val="tx1"/>
                </a:solidFill>
              </a:rPr>
              <a:t>fats to reduce inflammation and aid circulation.</a:t>
            </a:r>
          </a:p>
          <a:p>
            <a:pPr algn="l"/>
            <a:r>
              <a:rPr lang="en-AU" b="1" dirty="0" smtClean="0">
                <a:solidFill>
                  <a:schemeClr val="tx1"/>
                </a:solidFill>
              </a:rPr>
              <a:t>BiOmega</a:t>
            </a:r>
            <a:r>
              <a:rPr lang="en-AU" b="1" dirty="0">
                <a:solidFill>
                  <a:schemeClr val="tx1"/>
                </a:solidFill>
              </a:rPr>
              <a:t>™ </a:t>
            </a:r>
            <a:r>
              <a:rPr lang="en-AU" dirty="0">
                <a:solidFill>
                  <a:schemeClr val="tx1"/>
                </a:solidFill>
              </a:rPr>
              <a:t>is an excellent source of </a:t>
            </a:r>
            <a:endParaRPr lang="en-AU" dirty="0" smtClean="0">
              <a:solidFill>
                <a:schemeClr val="tx1"/>
              </a:solidFill>
            </a:endParaRPr>
          </a:p>
          <a:p>
            <a:pPr algn="l"/>
            <a:r>
              <a:rPr lang="en-AU" dirty="0" smtClean="0">
                <a:solidFill>
                  <a:schemeClr val="tx1"/>
                </a:solidFill>
              </a:rPr>
              <a:t>the </a:t>
            </a:r>
            <a:r>
              <a:rPr lang="en-AU" dirty="0">
                <a:solidFill>
                  <a:schemeClr val="tx1"/>
                </a:solidFill>
              </a:rPr>
              <a:t>essential omega-3 </a:t>
            </a:r>
            <a:endParaRPr lang="en-AU" dirty="0" smtClean="0">
              <a:solidFill>
                <a:schemeClr val="tx1"/>
              </a:solidFill>
            </a:endParaRPr>
          </a:p>
          <a:p>
            <a:pPr algn="l"/>
            <a:r>
              <a:rPr lang="en-AU" dirty="0" smtClean="0">
                <a:solidFill>
                  <a:schemeClr val="tx1"/>
                </a:solidFill>
              </a:rPr>
              <a:t>docosahexaenoic </a:t>
            </a:r>
            <a:r>
              <a:rPr lang="en-AU" dirty="0">
                <a:solidFill>
                  <a:schemeClr val="tx1"/>
                </a:solidFill>
              </a:rPr>
              <a:t>acid (DHA), an </a:t>
            </a:r>
            <a:endParaRPr lang="en-AU" dirty="0" smtClean="0">
              <a:solidFill>
                <a:schemeClr val="tx1"/>
              </a:solidFill>
            </a:endParaRPr>
          </a:p>
          <a:p>
            <a:pPr algn="l"/>
            <a:r>
              <a:rPr lang="en-AU" dirty="0" smtClean="0">
                <a:solidFill>
                  <a:schemeClr val="tx1"/>
                </a:solidFill>
              </a:rPr>
              <a:t>important </a:t>
            </a:r>
            <a:r>
              <a:rPr lang="en-AU" dirty="0">
                <a:solidFill>
                  <a:schemeClr val="tx1"/>
                </a:solidFill>
              </a:rPr>
              <a:t>component of the brain </a:t>
            </a:r>
            <a:endParaRPr lang="en-AU" dirty="0" smtClean="0">
              <a:solidFill>
                <a:schemeClr val="tx1"/>
              </a:solidFill>
            </a:endParaRPr>
          </a:p>
          <a:p>
            <a:pPr algn="l"/>
            <a:r>
              <a:rPr lang="en-AU" dirty="0" smtClean="0">
                <a:solidFill>
                  <a:schemeClr val="tx1"/>
                </a:solidFill>
              </a:rPr>
              <a:t>and </a:t>
            </a:r>
            <a:r>
              <a:rPr lang="en-AU" dirty="0">
                <a:solidFill>
                  <a:schemeClr val="tx1"/>
                </a:solidFill>
              </a:rPr>
              <a:t>eyes.</a:t>
            </a:r>
          </a:p>
          <a:p>
            <a:pPr algn="l"/>
            <a:endParaRPr lang="en-AU"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197" y="908720"/>
            <a:ext cx="2299803"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87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71400"/>
            <a:ext cx="7772400" cy="1470025"/>
          </a:xfrm>
        </p:spPr>
        <p:txBody>
          <a:bodyPr/>
          <a:lstStyle/>
          <a:p>
            <a:r>
              <a:rPr lang="en-AU" b="1" dirty="0" smtClean="0"/>
              <a:t>More brain essentials </a:t>
            </a:r>
            <a:endParaRPr lang="en-AU" b="1" dirty="0"/>
          </a:p>
        </p:txBody>
      </p:sp>
      <p:sp>
        <p:nvSpPr>
          <p:cNvPr id="3" name="Subtitle 2"/>
          <p:cNvSpPr>
            <a:spLocks noGrp="1"/>
          </p:cNvSpPr>
          <p:nvPr>
            <p:ph type="subTitle" idx="1"/>
          </p:nvPr>
        </p:nvSpPr>
        <p:spPr>
          <a:xfrm>
            <a:off x="395536" y="1340768"/>
            <a:ext cx="7344816" cy="4320480"/>
          </a:xfrm>
        </p:spPr>
        <p:txBody>
          <a:bodyPr>
            <a:normAutofit/>
          </a:bodyPr>
          <a:lstStyle/>
          <a:p>
            <a:pPr algn="l"/>
            <a:r>
              <a:rPr lang="en-AU" dirty="0">
                <a:solidFill>
                  <a:schemeClr val="tx1"/>
                </a:solidFill>
              </a:rPr>
              <a:t>B-group vitamins </a:t>
            </a:r>
            <a:r>
              <a:rPr lang="en-AU" dirty="0" smtClean="0">
                <a:solidFill>
                  <a:schemeClr val="tx1"/>
                </a:solidFill>
              </a:rPr>
              <a:t>+ antioxidant </a:t>
            </a:r>
          </a:p>
          <a:p>
            <a:pPr algn="l"/>
            <a:r>
              <a:rPr lang="en-AU" dirty="0" smtClean="0">
                <a:solidFill>
                  <a:schemeClr val="tx1"/>
                </a:solidFill>
              </a:rPr>
              <a:t>vitamins </a:t>
            </a:r>
            <a:r>
              <a:rPr lang="en-AU" dirty="0">
                <a:solidFill>
                  <a:schemeClr val="tx1"/>
                </a:solidFill>
              </a:rPr>
              <a:t>C and vitamin E are </a:t>
            </a:r>
            <a:endParaRPr lang="en-AU" dirty="0" smtClean="0">
              <a:solidFill>
                <a:schemeClr val="tx1"/>
              </a:solidFill>
            </a:endParaRPr>
          </a:p>
          <a:p>
            <a:pPr algn="l"/>
            <a:r>
              <a:rPr lang="en-AU" dirty="0" smtClean="0">
                <a:solidFill>
                  <a:schemeClr val="tx1"/>
                </a:solidFill>
              </a:rPr>
              <a:t>also important </a:t>
            </a:r>
            <a:r>
              <a:rPr lang="en-AU" dirty="0">
                <a:solidFill>
                  <a:schemeClr val="tx1"/>
                </a:solidFill>
              </a:rPr>
              <a:t>for maintaining </a:t>
            </a:r>
            <a:endParaRPr lang="en-AU" dirty="0" smtClean="0">
              <a:solidFill>
                <a:schemeClr val="tx1"/>
              </a:solidFill>
            </a:endParaRPr>
          </a:p>
          <a:p>
            <a:pPr algn="l"/>
            <a:r>
              <a:rPr lang="en-AU" dirty="0" smtClean="0">
                <a:solidFill>
                  <a:schemeClr val="tx1"/>
                </a:solidFill>
              </a:rPr>
              <a:t>brain </a:t>
            </a:r>
            <a:r>
              <a:rPr lang="en-AU" dirty="0">
                <a:solidFill>
                  <a:schemeClr val="tx1"/>
                </a:solidFill>
              </a:rPr>
              <a:t>function. </a:t>
            </a:r>
            <a:endParaRPr lang="en-AU" dirty="0" smtClean="0">
              <a:solidFill>
                <a:schemeClr val="tx1"/>
              </a:solidFill>
            </a:endParaRPr>
          </a:p>
          <a:p>
            <a:pPr algn="l"/>
            <a:r>
              <a:rPr lang="en-AU" dirty="0" smtClean="0">
                <a:solidFill>
                  <a:schemeClr val="tx1"/>
                </a:solidFill>
              </a:rPr>
              <a:t>Find them all in your daily </a:t>
            </a:r>
          </a:p>
          <a:p>
            <a:pPr algn="l"/>
            <a:r>
              <a:rPr lang="en-AU" b="1" dirty="0" smtClean="0">
                <a:solidFill>
                  <a:schemeClr val="tx1"/>
                </a:solidFill>
              </a:rPr>
              <a:t>Essentials</a:t>
            </a:r>
            <a:r>
              <a:rPr lang="en-AU" b="1" dirty="0">
                <a:solidFill>
                  <a:schemeClr val="tx1"/>
                </a:solidFill>
              </a:rPr>
              <a:t>™</a:t>
            </a:r>
            <a:r>
              <a:rPr lang="en-AU" dirty="0">
                <a:solidFill>
                  <a:schemeClr val="tx1"/>
                </a:solidFill>
              </a:rPr>
              <a:t>.</a:t>
            </a:r>
          </a:p>
          <a:p>
            <a:endParaRPr lang="en-AU"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634" y="1484784"/>
            <a:ext cx="3322878" cy="30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221088"/>
            <a:ext cx="2943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10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4624"/>
            <a:ext cx="7772400" cy="1470025"/>
          </a:xfrm>
        </p:spPr>
        <p:txBody>
          <a:bodyPr/>
          <a:lstStyle/>
          <a:p>
            <a:r>
              <a:rPr lang="en-AU" b="1" dirty="0"/>
              <a:t>Ginkgo + PS = a dream team</a:t>
            </a:r>
            <a:r>
              <a:rPr lang="en-AU" dirty="0" smtClean="0"/>
              <a:t/>
            </a:r>
            <a:br>
              <a:rPr lang="en-AU" dirty="0" smtClean="0"/>
            </a:br>
            <a:endParaRPr lang="en-AU" dirty="0"/>
          </a:p>
        </p:txBody>
      </p:sp>
      <p:sp>
        <p:nvSpPr>
          <p:cNvPr id="3" name="Subtitle 2"/>
          <p:cNvSpPr>
            <a:spLocks noGrp="1"/>
          </p:cNvSpPr>
          <p:nvPr>
            <p:ph type="subTitle" idx="1"/>
          </p:nvPr>
        </p:nvSpPr>
        <p:spPr>
          <a:xfrm>
            <a:off x="323528" y="1196752"/>
            <a:ext cx="7448872" cy="4248472"/>
          </a:xfrm>
        </p:spPr>
        <p:txBody>
          <a:bodyPr>
            <a:normAutofit/>
          </a:bodyPr>
          <a:lstStyle/>
          <a:p>
            <a:pPr algn="l"/>
            <a:r>
              <a:rPr lang="en-AU" b="1" dirty="0" smtClean="0">
                <a:solidFill>
                  <a:schemeClr val="tx1"/>
                </a:solidFill>
              </a:rPr>
              <a:t>Gingko </a:t>
            </a:r>
            <a:r>
              <a:rPr lang="en-AU" b="1" dirty="0">
                <a:solidFill>
                  <a:schemeClr val="tx1"/>
                </a:solidFill>
              </a:rPr>
              <a:t>PS </a:t>
            </a:r>
            <a:r>
              <a:rPr lang="en-AU" dirty="0" smtClean="0">
                <a:solidFill>
                  <a:schemeClr val="tx1"/>
                </a:solidFill>
              </a:rPr>
              <a:t>contains</a:t>
            </a:r>
          </a:p>
          <a:p>
            <a:pPr algn="l"/>
            <a:r>
              <a:rPr lang="en-AU" dirty="0" smtClean="0">
                <a:solidFill>
                  <a:schemeClr val="tx1"/>
                </a:solidFill>
              </a:rPr>
              <a:t>gingko plus a </a:t>
            </a:r>
          </a:p>
          <a:p>
            <a:pPr algn="l"/>
            <a:r>
              <a:rPr lang="en-AU" dirty="0" smtClean="0">
                <a:solidFill>
                  <a:schemeClr val="tx1"/>
                </a:solidFill>
              </a:rPr>
              <a:t>special type of fat –</a:t>
            </a:r>
          </a:p>
          <a:p>
            <a:pPr algn="l"/>
            <a:r>
              <a:rPr lang="en-AU" dirty="0" smtClean="0">
                <a:solidFill>
                  <a:schemeClr val="tx1"/>
                </a:solidFill>
              </a:rPr>
              <a:t>Phosphatidylserine (PS</a:t>
            </a:r>
            <a:r>
              <a:rPr lang="en-AU" dirty="0">
                <a:solidFill>
                  <a:schemeClr val="tx1"/>
                </a:solidFill>
              </a:rPr>
              <a:t>). </a:t>
            </a:r>
            <a:endParaRPr lang="en-AU" dirty="0" smtClean="0">
              <a:solidFill>
                <a:schemeClr val="tx1"/>
              </a:solidFill>
            </a:endParaRPr>
          </a:p>
          <a:p>
            <a:pPr algn="l"/>
            <a:r>
              <a:rPr lang="en-AU" dirty="0" smtClean="0">
                <a:solidFill>
                  <a:schemeClr val="tx1"/>
                </a:solidFill>
              </a:rPr>
              <a:t>Ginkgo has </a:t>
            </a:r>
            <a:r>
              <a:rPr lang="en-AU" dirty="0">
                <a:solidFill>
                  <a:schemeClr val="tx1"/>
                </a:solidFill>
              </a:rPr>
              <a:t>powerful anti-inflammatory </a:t>
            </a:r>
            <a:r>
              <a:rPr lang="en-AU" dirty="0" smtClean="0">
                <a:solidFill>
                  <a:schemeClr val="tx1"/>
                </a:solidFill>
              </a:rPr>
              <a:t>antioxidant action and </a:t>
            </a:r>
            <a:r>
              <a:rPr lang="en-AU" dirty="0">
                <a:solidFill>
                  <a:schemeClr val="tx1"/>
                </a:solidFill>
              </a:rPr>
              <a:t>PS can enter where ginkgo </a:t>
            </a:r>
            <a:r>
              <a:rPr lang="en-AU" dirty="0" smtClean="0">
                <a:solidFill>
                  <a:schemeClr val="tx1"/>
                </a:solidFill>
              </a:rPr>
              <a:t>can’t. </a:t>
            </a:r>
            <a:endParaRPr lang="en-AU" dirty="0">
              <a:solidFill>
                <a:schemeClr val="tx1"/>
              </a:solidFill>
            </a:endParaRPr>
          </a:p>
          <a:p>
            <a:pPr algn="l"/>
            <a:endParaRPr lang="en-AU"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172" y="1196752"/>
            <a:ext cx="4740860" cy="22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046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99392"/>
            <a:ext cx="7772400" cy="1470025"/>
          </a:xfrm>
        </p:spPr>
        <p:txBody>
          <a:bodyPr/>
          <a:lstStyle/>
          <a:p>
            <a:r>
              <a:rPr lang="en-AU" dirty="0" smtClean="0"/>
              <a:t>USANA’s </a:t>
            </a:r>
            <a:r>
              <a:rPr lang="en-AU" b="1" dirty="0" smtClean="0"/>
              <a:t>Ginkgo-PS™</a:t>
            </a:r>
            <a:endParaRPr lang="en-AU" dirty="0"/>
          </a:p>
        </p:txBody>
      </p:sp>
      <p:sp>
        <p:nvSpPr>
          <p:cNvPr id="3" name="Subtitle 2"/>
          <p:cNvSpPr>
            <a:spLocks noGrp="1"/>
          </p:cNvSpPr>
          <p:nvPr>
            <p:ph type="subTitle" idx="1"/>
          </p:nvPr>
        </p:nvSpPr>
        <p:spPr>
          <a:xfrm>
            <a:off x="251520" y="1124744"/>
            <a:ext cx="7520880" cy="4392488"/>
          </a:xfrm>
        </p:spPr>
        <p:txBody>
          <a:bodyPr>
            <a:normAutofit/>
          </a:bodyPr>
          <a:lstStyle/>
          <a:p>
            <a:pPr algn="l"/>
            <a:r>
              <a:rPr lang="en-AU" dirty="0" smtClean="0">
                <a:solidFill>
                  <a:schemeClr val="tx1"/>
                </a:solidFill>
              </a:rPr>
              <a:t>‘Administration </a:t>
            </a:r>
            <a:r>
              <a:rPr lang="en-AU" dirty="0">
                <a:solidFill>
                  <a:schemeClr val="tx1"/>
                </a:solidFill>
              </a:rPr>
              <a:t>of GBE </a:t>
            </a:r>
            <a:r>
              <a:rPr lang="en-AU" dirty="0" smtClean="0">
                <a:solidFill>
                  <a:schemeClr val="tx1"/>
                </a:solidFill>
              </a:rPr>
              <a:t>complexed</a:t>
            </a:r>
          </a:p>
          <a:p>
            <a:pPr algn="l"/>
            <a:r>
              <a:rPr lang="en-AU" dirty="0" smtClean="0">
                <a:solidFill>
                  <a:schemeClr val="tx1"/>
                </a:solidFill>
              </a:rPr>
              <a:t>with </a:t>
            </a:r>
            <a:r>
              <a:rPr lang="en-AU" dirty="0">
                <a:solidFill>
                  <a:schemeClr val="tx1"/>
                </a:solidFill>
              </a:rPr>
              <a:t>phosphatidylserine resulted </a:t>
            </a:r>
            <a:endParaRPr lang="en-AU" dirty="0" smtClean="0">
              <a:solidFill>
                <a:schemeClr val="tx1"/>
              </a:solidFill>
            </a:endParaRPr>
          </a:p>
          <a:p>
            <a:pPr algn="l"/>
            <a:r>
              <a:rPr lang="en-AU" dirty="0" smtClean="0">
                <a:solidFill>
                  <a:schemeClr val="tx1"/>
                </a:solidFill>
              </a:rPr>
              <a:t>both </a:t>
            </a:r>
            <a:r>
              <a:rPr lang="en-AU" dirty="0">
                <a:solidFill>
                  <a:schemeClr val="tx1"/>
                </a:solidFill>
              </a:rPr>
              <a:t>in improved secondary </a:t>
            </a:r>
            <a:endParaRPr lang="en-AU" dirty="0" smtClean="0">
              <a:solidFill>
                <a:schemeClr val="tx1"/>
              </a:solidFill>
            </a:endParaRPr>
          </a:p>
          <a:p>
            <a:pPr algn="l"/>
            <a:r>
              <a:rPr lang="en-AU" dirty="0" smtClean="0">
                <a:solidFill>
                  <a:schemeClr val="tx1"/>
                </a:solidFill>
              </a:rPr>
              <a:t>memory </a:t>
            </a:r>
            <a:r>
              <a:rPr lang="en-AU" dirty="0">
                <a:solidFill>
                  <a:schemeClr val="tx1"/>
                </a:solidFill>
              </a:rPr>
              <a:t>performance and </a:t>
            </a:r>
            <a:endParaRPr lang="en-AU" dirty="0" smtClean="0">
              <a:solidFill>
                <a:schemeClr val="tx1"/>
              </a:solidFill>
            </a:endParaRPr>
          </a:p>
          <a:p>
            <a:pPr algn="l"/>
            <a:r>
              <a:rPr lang="en-AU" dirty="0" smtClean="0">
                <a:solidFill>
                  <a:schemeClr val="tx1"/>
                </a:solidFill>
              </a:rPr>
              <a:t>significantly </a:t>
            </a:r>
            <a:r>
              <a:rPr lang="en-AU" dirty="0">
                <a:solidFill>
                  <a:schemeClr val="tx1"/>
                </a:solidFill>
              </a:rPr>
              <a:t>increased speed of </a:t>
            </a:r>
            <a:endParaRPr lang="en-AU" dirty="0" smtClean="0">
              <a:solidFill>
                <a:schemeClr val="tx1"/>
              </a:solidFill>
            </a:endParaRPr>
          </a:p>
          <a:p>
            <a:pPr algn="l"/>
            <a:r>
              <a:rPr lang="en-AU" dirty="0" smtClean="0">
                <a:solidFill>
                  <a:schemeClr val="tx1"/>
                </a:solidFill>
              </a:rPr>
              <a:t>memory </a:t>
            </a:r>
            <a:r>
              <a:rPr lang="en-AU" dirty="0">
                <a:solidFill>
                  <a:schemeClr val="tx1"/>
                </a:solidFill>
              </a:rPr>
              <a:t>task performance across all of the post-dose testing sessions</a:t>
            </a:r>
            <a:r>
              <a:rPr lang="en-AU" dirty="0" smtClean="0">
                <a:solidFill>
                  <a:schemeClr val="tx1"/>
                </a:solidFill>
              </a:rPr>
              <a:t>.’ </a:t>
            </a:r>
            <a:endParaRPr lang="en-AU" dirty="0">
              <a:solidFill>
                <a:schemeClr val="tx1"/>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340768"/>
            <a:ext cx="3087597"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716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4624"/>
            <a:ext cx="7772400" cy="1470025"/>
          </a:xfrm>
        </p:spPr>
        <p:txBody>
          <a:bodyPr/>
          <a:lstStyle/>
          <a:p>
            <a:r>
              <a:rPr lang="en-AU" b="1" dirty="0"/>
              <a:t>PS may </a:t>
            </a:r>
            <a:r>
              <a:rPr lang="en-AU" b="1" dirty="0" smtClean="0"/>
              <a:t>improve </a:t>
            </a:r>
            <a:r>
              <a:rPr lang="en-AU" b="1" dirty="0"/>
              <a:t>cognition </a:t>
            </a:r>
            <a:r>
              <a:rPr lang="en-AU" dirty="0"/>
              <a:t/>
            </a:r>
            <a:br>
              <a:rPr lang="en-AU" dirty="0"/>
            </a:br>
            <a:endParaRPr lang="en-AU" b="1" dirty="0"/>
          </a:p>
        </p:txBody>
      </p:sp>
      <p:sp>
        <p:nvSpPr>
          <p:cNvPr id="3" name="Subtitle 2"/>
          <p:cNvSpPr>
            <a:spLocks noGrp="1"/>
          </p:cNvSpPr>
          <p:nvPr>
            <p:ph type="subTitle" idx="1"/>
          </p:nvPr>
        </p:nvSpPr>
        <p:spPr>
          <a:xfrm>
            <a:off x="363488" y="1340768"/>
            <a:ext cx="6872808" cy="3960440"/>
          </a:xfrm>
        </p:spPr>
        <p:txBody>
          <a:bodyPr>
            <a:normAutofit/>
          </a:bodyPr>
          <a:lstStyle/>
          <a:p>
            <a:pPr algn="l"/>
            <a:r>
              <a:rPr lang="en-AU" dirty="0" smtClean="0">
                <a:solidFill>
                  <a:schemeClr val="tx1"/>
                </a:solidFill>
              </a:rPr>
              <a:t>PS may enhance </a:t>
            </a:r>
            <a:r>
              <a:rPr lang="en-AU" dirty="0">
                <a:solidFill>
                  <a:schemeClr val="tx1"/>
                </a:solidFill>
              </a:rPr>
              <a:t>mental </a:t>
            </a:r>
            <a:r>
              <a:rPr lang="en-AU" dirty="0" smtClean="0">
                <a:solidFill>
                  <a:schemeClr val="tx1"/>
                </a:solidFill>
              </a:rPr>
              <a:t>ability </a:t>
            </a:r>
          </a:p>
          <a:p>
            <a:pPr algn="l"/>
            <a:r>
              <a:rPr lang="en-AU" dirty="0" smtClean="0">
                <a:solidFill>
                  <a:schemeClr val="tx1"/>
                </a:solidFill>
              </a:rPr>
              <a:t>and help improve cognition. </a:t>
            </a:r>
          </a:p>
          <a:p>
            <a:pPr algn="l"/>
            <a:r>
              <a:rPr lang="en-AU" dirty="0" smtClean="0">
                <a:solidFill>
                  <a:schemeClr val="tx1"/>
                </a:solidFill>
              </a:rPr>
              <a:t>PS is needed for brain </a:t>
            </a:r>
            <a:r>
              <a:rPr lang="en-AU" dirty="0">
                <a:solidFill>
                  <a:schemeClr val="tx1"/>
                </a:solidFill>
              </a:rPr>
              <a:t>cells to metabolise </a:t>
            </a:r>
            <a:r>
              <a:rPr lang="en-AU" dirty="0" smtClean="0">
                <a:solidFill>
                  <a:schemeClr val="tx1"/>
                </a:solidFill>
              </a:rPr>
              <a:t>glucose </a:t>
            </a:r>
            <a:r>
              <a:rPr lang="en-AU" dirty="0">
                <a:solidFill>
                  <a:schemeClr val="tx1"/>
                </a:solidFill>
              </a:rPr>
              <a:t>and </a:t>
            </a:r>
            <a:r>
              <a:rPr lang="en-AU" dirty="0" smtClean="0">
                <a:solidFill>
                  <a:schemeClr val="tx1"/>
                </a:solidFill>
              </a:rPr>
              <a:t>bind with neurotransmitters – an essential </a:t>
            </a:r>
          </a:p>
          <a:p>
            <a:pPr algn="l"/>
            <a:r>
              <a:rPr lang="en-AU" dirty="0" smtClean="0">
                <a:solidFill>
                  <a:schemeClr val="tx1"/>
                </a:solidFill>
              </a:rPr>
              <a:t>process for learning</a:t>
            </a:r>
            <a:r>
              <a:rPr lang="en-AU" dirty="0">
                <a:solidFill>
                  <a:schemeClr val="tx1"/>
                </a:solidFill>
              </a:rPr>
              <a:t>, memory and other </a:t>
            </a:r>
            <a:r>
              <a:rPr lang="en-AU" dirty="0" smtClean="0">
                <a:solidFill>
                  <a:schemeClr val="tx1"/>
                </a:solidFill>
              </a:rPr>
              <a:t>brain functions. </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512" y="1341080"/>
            <a:ext cx="2496000"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04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99392"/>
            <a:ext cx="7772400" cy="1470025"/>
          </a:xfrm>
        </p:spPr>
        <p:txBody>
          <a:bodyPr/>
          <a:lstStyle/>
          <a:p>
            <a:r>
              <a:rPr lang="en-AU" b="1" dirty="0" smtClean="0"/>
              <a:t>According to the FDA…</a:t>
            </a:r>
            <a:endParaRPr lang="en-AU" b="1" dirty="0"/>
          </a:p>
        </p:txBody>
      </p:sp>
      <p:sp>
        <p:nvSpPr>
          <p:cNvPr id="3" name="Subtitle 2"/>
          <p:cNvSpPr>
            <a:spLocks noGrp="1"/>
          </p:cNvSpPr>
          <p:nvPr>
            <p:ph type="subTitle" idx="1"/>
          </p:nvPr>
        </p:nvSpPr>
        <p:spPr>
          <a:xfrm>
            <a:off x="395536" y="1268760"/>
            <a:ext cx="7376864" cy="3865984"/>
          </a:xfrm>
        </p:spPr>
        <p:txBody>
          <a:bodyPr>
            <a:normAutofit/>
          </a:bodyPr>
          <a:lstStyle/>
          <a:p>
            <a:pPr algn="l"/>
            <a:r>
              <a:rPr lang="en-AU" dirty="0" smtClean="0">
                <a:solidFill>
                  <a:schemeClr val="tx1"/>
                </a:solidFill>
              </a:rPr>
              <a:t>‘Consumption </a:t>
            </a:r>
            <a:r>
              <a:rPr lang="en-AU" dirty="0">
                <a:solidFill>
                  <a:schemeClr val="tx1"/>
                </a:solidFill>
              </a:rPr>
              <a:t>of </a:t>
            </a:r>
            <a:endParaRPr lang="en-AU" dirty="0" smtClean="0">
              <a:solidFill>
                <a:schemeClr val="tx1"/>
              </a:solidFill>
            </a:endParaRPr>
          </a:p>
          <a:p>
            <a:pPr algn="l"/>
            <a:r>
              <a:rPr lang="en-AU" dirty="0" smtClean="0">
                <a:solidFill>
                  <a:schemeClr val="tx1"/>
                </a:solidFill>
              </a:rPr>
              <a:t>phosphatidylserine may </a:t>
            </a:r>
          </a:p>
          <a:p>
            <a:pPr algn="l"/>
            <a:r>
              <a:rPr lang="en-AU" dirty="0" smtClean="0">
                <a:solidFill>
                  <a:schemeClr val="tx1"/>
                </a:solidFill>
              </a:rPr>
              <a:t>reduce </a:t>
            </a:r>
            <a:r>
              <a:rPr lang="en-AU" dirty="0">
                <a:solidFill>
                  <a:schemeClr val="tx1"/>
                </a:solidFill>
              </a:rPr>
              <a:t>the risk of </a:t>
            </a:r>
            <a:endParaRPr lang="en-AU" dirty="0" smtClean="0">
              <a:solidFill>
                <a:schemeClr val="tx1"/>
              </a:solidFill>
            </a:endParaRPr>
          </a:p>
          <a:p>
            <a:pPr algn="l"/>
            <a:r>
              <a:rPr lang="en-AU" dirty="0" smtClean="0">
                <a:solidFill>
                  <a:schemeClr val="tx1"/>
                </a:solidFill>
              </a:rPr>
              <a:t>dementia </a:t>
            </a:r>
            <a:r>
              <a:rPr lang="en-AU" dirty="0">
                <a:solidFill>
                  <a:schemeClr val="tx1"/>
                </a:solidFill>
              </a:rPr>
              <a:t>in the </a:t>
            </a:r>
            <a:r>
              <a:rPr lang="en-AU" dirty="0" smtClean="0">
                <a:solidFill>
                  <a:schemeClr val="tx1"/>
                </a:solidFill>
              </a:rPr>
              <a:t>elderly.’ </a:t>
            </a:r>
          </a:p>
          <a:p>
            <a:pPr algn="l"/>
            <a:endParaRPr lang="en-AU" sz="2000" b="1" dirty="0" smtClean="0">
              <a:solidFill>
                <a:schemeClr val="tx1"/>
              </a:solidFill>
            </a:endParaRPr>
          </a:p>
          <a:p>
            <a:pPr algn="l"/>
            <a:endParaRPr lang="en-AU" sz="2000" b="1" dirty="0">
              <a:solidFill>
                <a:schemeClr val="tx1"/>
              </a:solidFill>
            </a:endParaRPr>
          </a:p>
          <a:p>
            <a:pPr algn="l"/>
            <a:r>
              <a:rPr lang="en-AU" sz="2000" b="1" dirty="0" smtClean="0">
                <a:solidFill>
                  <a:schemeClr val="tx1"/>
                </a:solidFill>
              </a:rPr>
              <a:t>US </a:t>
            </a:r>
            <a:r>
              <a:rPr lang="en-AU" sz="2000" b="1" dirty="0">
                <a:solidFill>
                  <a:schemeClr val="tx1"/>
                </a:solidFill>
              </a:rPr>
              <a:t>Health Department of Health and Human Services.</a:t>
            </a:r>
            <a:endParaRPr lang="en-AU" sz="2000" b="1" dirty="0" smtClean="0">
              <a:solidFill>
                <a:schemeClr val="tx1"/>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340768"/>
            <a:ext cx="4165564" cy="27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880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99392"/>
            <a:ext cx="7772400" cy="1470025"/>
          </a:xfrm>
        </p:spPr>
        <p:txBody>
          <a:bodyPr/>
          <a:lstStyle/>
          <a:p>
            <a:r>
              <a:rPr lang="en-AU" b="1" dirty="0" smtClean="0"/>
              <a:t>Teaching an old dog new tricks?</a:t>
            </a:r>
            <a:endParaRPr lang="en-AU" b="1" dirty="0"/>
          </a:p>
        </p:txBody>
      </p:sp>
      <p:sp>
        <p:nvSpPr>
          <p:cNvPr id="3" name="Subtitle 2"/>
          <p:cNvSpPr>
            <a:spLocks noGrp="1"/>
          </p:cNvSpPr>
          <p:nvPr>
            <p:ph type="subTitle" idx="1"/>
          </p:nvPr>
        </p:nvSpPr>
        <p:spPr>
          <a:xfrm>
            <a:off x="323528" y="1340768"/>
            <a:ext cx="7448872" cy="3960440"/>
          </a:xfrm>
        </p:spPr>
        <p:txBody>
          <a:bodyPr>
            <a:normAutofit lnSpcReduction="10000"/>
          </a:bodyPr>
          <a:lstStyle/>
          <a:p>
            <a:pPr algn="l"/>
            <a:r>
              <a:rPr lang="en-AU" dirty="0">
                <a:solidFill>
                  <a:schemeClr val="tx1"/>
                </a:solidFill>
              </a:rPr>
              <a:t>S</a:t>
            </a:r>
            <a:r>
              <a:rPr lang="en-AU" dirty="0" smtClean="0">
                <a:solidFill>
                  <a:schemeClr val="tx1"/>
                </a:solidFill>
              </a:rPr>
              <a:t>cientists tested whether </a:t>
            </a:r>
          </a:p>
          <a:p>
            <a:pPr algn="l"/>
            <a:r>
              <a:rPr lang="en-AU" dirty="0" smtClean="0">
                <a:solidFill>
                  <a:schemeClr val="tx1"/>
                </a:solidFill>
              </a:rPr>
              <a:t>supplements </a:t>
            </a:r>
            <a:r>
              <a:rPr lang="en-AU" dirty="0">
                <a:solidFill>
                  <a:schemeClr val="tx1"/>
                </a:solidFill>
              </a:rPr>
              <a:t>could </a:t>
            </a:r>
            <a:r>
              <a:rPr lang="en-AU" dirty="0" smtClean="0">
                <a:solidFill>
                  <a:schemeClr val="tx1"/>
                </a:solidFill>
              </a:rPr>
              <a:t>protect </a:t>
            </a:r>
          </a:p>
          <a:p>
            <a:pPr algn="l"/>
            <a:r>
              <a:rPr lang="en-AU" dirty="0" smtClean="0">
                <a:solidFill>
                  <a:schemeClr val="tx1"/>
                </a:solidFill>
              </a:rPr>
              <a:t>nerve </a:t>
            </a:r>
            <a:r>
              <a:rPr lang="en-AU" dirty="0">
                <a:solidFill>
                  <a:schemeClr val="tx1"/>
                </a:solidFill>
              </a:rPr>
              <a:t>tissue in elderly </a:t>
            </a:r>
            <a:r>
              <a:rPr lang="en-AU" dirty="0" smtClean="0">
                <a:solidFill>
                  <a:schemeClr val="tx1"/>
                </a:solidFill>
              </a:rPr>
              <a:t>beagles</a:t>
            </a:r>
          </a:p>
          <a:p>
            <a:pPr algn="l"/>
            <a:r>
              <a:rPr lang="en-AU" dirty="0">
                <a:solidFill>
                  <a:schemeClr val="tx1"/>
                </a:solidFill>
              </a:rPr>
              <a:t>(</a:t>
            </a:r>
            <a:r>
              <a:rPr lang="en-AU" dirty="0" smtClean="0">
                <a:solidFill>
                  <a:schemeClr val="tx1"/>
                </a:solidFill>
              </a:rPr>
              <a:t>ginkgo </a:t>
            </a:r>
            <a:r>
              <a:rPr lang="en-AU" dirty="0">
                <a:solidFill>
                  <a:schemeClr val="tx1"/>
                </a:solidFill>
              </a:rPr>
              <a:t>biloba </a:t>
            </a:r>
            <a:r>
              <a:rPr lang="en-AU" dirty="0" smtClean="0">
                <a:solidFill>
                  <a:schemeClr val="tx1"/>
                </a:solidFill>
              </a:rPr>
              <a:t>and </a:t>
            </a:r>
          </a:p>
          <a:p>
            <a:pPr algn="l"/>
            <a:r>
              <a:rPr lang="en-AU" dirty="0" smtClean="0">
                <a:solidFill>
                  <a:schemeClr val="tx1"/>
                </a:solidFill>
              </a:rPr>
              <a:t>phosphatidylserine plus </a:t>
            </a:r>
            <a:r>
              <a:rPr lang="en-AU" dirty="0">
                <a:solidFill>
                  <a:schemeClr val="tx1"/>
                </a:solidFill>
              </a:rPr>
              <a:t>vitamin E </a:t>
            </a:r>
            <a:r>
              <a:rPr lang="en-AU" dirty="0" smtClean="0">
                <a:solidFill>
                  <a:schemeClr val="tx1"/>
                </a:solidFill>
              </a:rPr>
              <a:t>and pyridoxine).</a:t>
            </a:r>
          </a:p>
          <a:p>
            <a:pPr algn="l"/>
            <a:r>
              <a:rPr lang="en-AU" dirty="0" smtClean="0">
                <a:solidFill>
                  <a:schemeClr val="tx1"/>
                </a:solidFill>
              </a:rPr>
              <a:t>Positive, long lasting results were seen.</a:t>
            </a:r>
            <a:endParaRPr lang="en-AU" dirty="0">
              <a:solidFill>
                <a:schemeClr val="tx1"/>
              </a:solidFill>
            </a:endParaRPr>
          </a:p>
          <a:p>
            <a:endParaRPr lang="en-AU"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268760"/>
            <a:ext cx="3348000" cy="2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80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4624"/>
            <a:ext cx="7772400" cy="1470025"/>
          </a:xfrm>
        </p:spPr>
        <p:txBody>
          <a:bodyPr>
            <a:normAutofit/>
          </a:bodyPr>
          <a:lstStyle/>
          <a:p>
            <a:r>
              <a:rPr lang="en-AU" b="1" dirty="0" smtClean="0">
                <a:solidFill>
                  <a:schemeClr val="tx1"/>
                </a:solidFill>
              </a:rPr>
              <a:t>GingkoPS™</a:t>
            </a:r>
            <a:endParaRPr lang="en-AU" dirty="0"/>
          </a:p>
        </p:txBody>
      </p:sp>
      <p:sp>
        <p:nvSpPr>
          <p:cNvPr id="3" name="Subtitle 2"/>
          <p:cNvSpPr>
            <a:spLocks noGrp="1"/>
          </p:cNvSpPr>
          <p:nvPr>
            <p:ph type="subTitle" idx="1"/>
          </p:nvPr>
        </p:nvSpPr>
        <p:spPr>
          <a:xfrm>
            <a:off x="251520" y="1628800"/>
            <a:ext cx="7520880" cy="3865984"/>
          </a:xfrm>
        </p:spPr>
        <p:txBody>
          <a:bodyPr>
            <a:normAutofit/>
          </a:bodyPr>
          <a:lstStyle/>
          <a:p>
            <a:pPr algn="l"/>
            <a:r>
              <a:rPr lang="en-AU" dirty="0" smtClean="0">
                <a:solidFill>
                  <a:schemeClr val="tx1"/>
                </a:solidFill>
              </a:rPr>
              <a:t>Ginkgo’s medicinal heritage</a:t>
            </a:r>
          </a:p>
          <a:p>
            <a:pPr algn="l"/>
            <a:r>
              <a:rPr lang="en-AU" dirty="0" smtClean="0">
                <a:solidFill>
                  <a:schemeClr val="tx1"/>
                </a:solidFill>
              </a:rPr>
              <a:t>dates </a:t>
            </a:r>
            <a:r>
              <a:rPr lang="en-AU" dirty="0">
                <a:solidFill>
                  <a:schemeClr val="tx1"/>
                </a:solidFill>
              </a:rPr>
              <a:t>back </a:t>
            </a:r>
            <a:r>
              <a:rPr lang="en-AU" dirty="0" smtClean="0">
                <a:solidFill>
                  <a:schemeClr val="tx1"/>
                </a:solidFill>
              </a:rPr>
              <a:t>to around </a:t>
            </a:r>
          </a:p>
          <a:p>
            <a:pPr algn="l"/>
            <a:r>
              <a:rPr lang="en-AU" dirty="0" smtClean="0">
                <a:solidFill>
                  <a:schemeClr val="tx1"/>
                </a:solidFill>
              </a:rPr>
              <a:t>2800 BC.</a:t>
            </a:r>
          </a:p>
          <a:p>
            <a:pPr algn="l"/>
            <a:r>
              <a:rPr lang="en-AU" dirty="0" smtClean="0">
                <a:solidFill>
                  <a:schemeClr val="tx1"/>
                </a:solidFill>
              </a:rPr>
              <a:t>Leaves of the ginkgo tree </a:t>
            </a:r>
          </a:p>
          <a:p>
            <a:pPr algn="l"/>
            <a:r>
              <a:rPr lang="en-AU" dirty="0" smtClean="0">
                <a:solidFill>
                  <a:schemeClr val="tx1"/>
                </a:solidFill>
              </a:rPr>
              <a:t>contain over 40 active </a:t>
            </a:r>
          </a:p>
          <a:p>
            <a:pPr algn="l"/>
            <a:r>
              <a:rPr lang="en-AU" dirty="0" smtClean="0">
                <a:solidFill>
                  <a:schemeClr val="tx1"/>
                </a:solidFill>
              </a:rPr>
              <a:t>components </a:t>
            </a: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773136"/>
            <a:ext cx="4142885"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14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99392"/>
            <a:ext cx="7772400" cy="1470025"/>
          </a:xfrm>
        </p:spPr>
        <p:txBody>
          <a:bodyPr/>
          <a:lstStyle/>
          <a:p>
            <a:r>
              <a:rPr lang="en-AU" dirty="0" smtClean="0"/>
              <a:t>USANA’s </a:t>
            </a:r>
            <a:r>
              <a:rPr lang="en-AU" b="1" dirty="0" smtClean="0"/>
              <a:t>Ginkgo-PS™</a:t>
            </a:r>
            <a:endParaRPr lang="en-AU" dirty="0"/>
          </a:p>
        </p:txBody>
      </p:sp>
      <p:sp>
        <p:nvSpPr>
          <p:cNvPr id="3" name="Subtitle 2"/>
          <p:cNvSpPr>
            <a:spLocks noGrp="1"/>
          </p:cNvSpPr>
          <p:nvPr>
            <p:ph type="subTitle" idx="1"/>
          </p:nvPr>
        </p:nvSpPr>
        <p:spPr>
          <a:xfrm>
            <a:off x="251520" y="1124744"/>
            <a:ext cx="7520880" cy="4392488"/>
          </a:xfrm>
        </p:spPr>
        <p:txBody>
          <a:bodyPr>
            <a:normAutofit lnSpcReduction="10000"/>
          </a:bodyPr>
          <a:lstStyle/>
          <a:p>
            <a:pPr algn="l"/>
            <a:r>
              <a:rPr lang="en-AU" b="1" dirty="0">
                <a:solidFill>
                  <a:schemeClr val="tx1"/>
                </a:solidFill>
              </a:rPr>
              <a:t>Ginkgo-PS</a:t>
            </a:r>
            <a:r>
              <a:rPr lang="en-AU" dirty="0">
                <a:solidFill>
                  <a:schemeClr val="tx1"/>
                </a:solidFill>
              </a:rPr>
              <a:t> uses standardised </a:t>
            </a:r>
            <a:endParaRPr lang="en-AU" dirty="0" smtClean="0">
              <a:solidFill>
                <a:schemeClr val="tx1"/>
              </a:solidFill>
            </a:endParaRPr>
          </a:p>
          <a:p>
            <a:pPr algn="l"/>
            <a:r>
              <a:rPr lang="en-AU" dirty="0" smtClean="0">
                <a:solidFill>
                  <a:schemeClr val="tx1"/>
                </a:solidFill>
              </a:rPr>
              <a:t>ginkgo </a:t>
            </a:r>
            <a:r>
              <a:rPr lang="en-AU" dirty="0">
                <a:solidFill>
                  <a:schemeClr val="tx1"/>
                </a:solidFill>
              </a:rPr>
              <a:t>biloba extract plus </a:t>
            </a:r>
            <a:endParaRPr lang="en-AU" dirty="0" smtClean="0">
              <a:solidFill>
                <a:schemeClr val="tx1"/>
              </a:solidFill>
            </a:endParaRPr>
          </a:p>
          <a:p>
            <a:pPr algn="l"/>
            <a:r>
              <a:rPr lang="en-AU" dirty="0" smtClean="0">
                <a:solidFill>
                  <a:schemeClr val="tx1"/>
                </a:solidFill>
              </a:rPr>
              <a:t>phospholipid </a:t>
            </a:r>
            <a:r>
              <a:rPr lang="en-AU" dirty="0">
                <a:solidFill>
                  <a:schemeClr val="tx1"/>
                </a:solidFill>
              </a:rPr>
              <a:t>complex as soy </a:t>
            </a:r>
            <a:endParaRPr lang="en-AU" dirty="0" smtClean="0">
              <a:solidFill>
                <a:schemeClr val="tx1"/>
              </a:solidFill>
            </a:endParaRPr>
          </a:p>
          <a:p>
            <a:pPr algn="l"/>
            <a:r>
              <a:rPr lang="en-AU" dirty="0" smtClean="0">
                <a:solidFill>
                  <a:schemeClr val="tx1"/>
                </a:solidFill>
              </a:rPr>
              <a:t>lecithin</a:t>
            </a:r>
            <a:r>
              <a:rPr lang="en-AU" dirty="0">
                <a:solidFill>
                  <a:schemeClr val="tx1"/>
                </a:solidFill>
              </a:rPr>
              <a:t>.</a:t>
            </a:r>
          </a:p>
          <a:p>
            <a:pPr algn="l"/>
            <a:r>
              <a:rPr lang="en-AU" dirty="0" smtClean="0">
                <a:solidFill>
                  <a:schemeClr val="tx1"/>
                </a:solidFill>
              </a:rPr>
              <a:t>The combination of </a:t>
            </a:r>
            <a:r>
              <a:rPr lang="en-AU" dirty="0">
                <a:solidFill>
                  <a:schemeClr val="tx1"/>
                </a:solidFill>
              </a:rPr>
              <a:t>ginkgo and </a:t>
            </a:r>
            <a:r>
              <a:rPr lang="en-AU" dirty="0" smtClean="0">
                <a:solidFill>
                  <a:schemeClr val="tx1"/>
                </a:solidFill>
              </a:rPr>
              <a:t>PS</a:t>
            </a:r>
          </a:p>
          <a:p>
            <a:pPr algn="l"/>
            <a:r>
              <a:rPr lang="en-AU" dirty="0" smtClean="0">
                <a:solidFill>
                  <a:schemeClr val="tx1"/>
                </a:solidFill>
              </a:rPr>
              <a:t>appears </a:t>
            </a:r>
            <a:r>
              <a:rPr lang="en-AU" dirty="0">
                <a:solidFill>
                  <a:schemeClr val="tx1"/>
                </a:solidFill>
              </a:rPr>
              <a:t>to boost the brain effects associated with a low dose of ginkgo biloba extract.  </a:t>
            </a:r>
          </a:p>
          <a:p>
            <a:pPr algn="l"/>
            <a:endParaRPr lang="en-AU"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512" y="1052736"/>
            <a:ext cx="3168000" cy="31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583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7384"/>
            <a:ext cx="7772400" cy="1470025"/>
          </a:xfrm>
        </p:spPr>
        <p:txBody>
          <a:bodyPr/>
          <a:lstStyle/>
          <a:p>
            <a:r>
              <a:rPr lang="en-AU" b="1" dirty="0" smtClean="0">
                <a:solidFill>
                  <a:schemeClr val="tx1"/>
                </a:solidFill>
              </a:rPr>
              <a:t>Directions</a:t>
            </a:r>
          </a:p>
        </p:txBody>
      </p:sp>
      <p:sp>
        <p:nvSpPr>
          <p:cNvPr id="3" name="Subtitle 2"/>
          <p:cNvSpPr>
            <a:spLocks noGrp="1"/>
          </p:cNvSpPr>
          <p:nvPr>
            <p:ph type="subTitle" idx="1"/>
          </p:nvPr>
        </p:nvSpPr>
        <p:spPr>
          <a:xfrm>
            <a:off x="899592" y="1268760"/>
            <a:ext cx="6872808" cy="4464496"/>
          </a:xfrm>
        </p:spPr>
        <p:txBody>
          <a:bodyPr>
            <a:normAutofit fontScale="77500" lnSpcReduction="20000"/>
          </a:bodyPr>
          <a:lstStyle/>
          <a:p>
            <a:r>
              <a:rPr lang="en-AU" dirty="0" smtClean="0">
                <a:solidFill>
                  <a:schemeClr val="tx1"/>
                </a:solidFill>
              </a:rPr>
              <a:t>Take two tablets twice daily with food.</a:t>
            </a:r>
          </a:p>
          <a:p>
            <a:endParaRPr lang="en-AU" dirty="0" smtClean="0">
              <a:solidFill>
                <a:schemeClr val="tx1"/>
              </a:solidFill>
            </a:endParaRPr>
          </a:p>
          <a:p>
            <a:r>
              <a:rPr lang="en-AU" dirty="0" smtClean="0">
                <a:solidFill>
                  <a:schemeClr val="tx1"/>
                </a:solidFill>
              </a:rPr>
              <a:t>Speak with your health </a:t>
            </a:r>
            <a:r>
              <a:rPr lang="en-AU" dirty="0">
                <a:solidFill>
                  <a:schemeClr val="tx1"/>
                </a:solidFill>
              </a:rPr>
              <a:t>care </a:t>
            </a:r>
            <a:r>
              <a:rPr lang="en-AU" dirty="0" smtClean="0">
                <a:solidFill>
                  <a:schemeClr val="tx1"/>
                </a:solidFill>
              </a:rPr>
              <a:t>professional </a:t>
            </a:r>
            <a:r>
              <a:rPr lang="en-AU" dirty="0">
                <a:solidFill>
                  <a:schemeClr val="tx1"/>
                </a:solidFill>
              </a:rPr>
              <a:t>about any complementary </a:t>
            </a:r>
            <a:r>
              <a:rPr lang="en-AU" dirty="0" smtClean="0">
                <a:solidFill>
                  <a:schemeClr val="tx1"/>
                </a:solidFill>
              </a:rPr>
              <a:t>medicines </a:t>
            </a:r>
            <a:r>
              <a:rPr lang="en-AU" dirty="0">
                <a:solidFill>
                  <a:schemeClr val="tx1"/>
                </a:solidFill>
              </a:rPr>
              <a:t>you </a:t>
            </a:r>
            <a:r>
              <a:rPr lang="en-AU" dirty="0" smtClean="0">
                <a:solidFill>
                  <a:schemeClr val="tx1"/>
                </a:solidFill>
              </a:rPr>
              <a:t>use.</a:t>
            </a:r>
            <a:r>
              <a:rPr lang="en-AU" dirty="0">
                <a:solidFill>
                  <a:schemeClr val="tx1"/>
                </a:solidFill>
              </a:rPr>
              <a:t> </a:t>
            </a:r>
            <a:r>
              <a:rPr lang="en-AU" dirty="0" smtClean="0">
                <a:solidFill>
                  <a:schemeClr val="tx1"/>
                </a:solidFill>
              </a:rPr>
              <a:t>May </a:t>
            </a:r>
            <a:r>
              <a:rPr lang="en-AU" dirty="0">
                <a:solidFill>
                  <a:schemeClr val="tx1"/>
                </a:solidFill>
              </a:rPr>
              <a:t>have an additive anticoagulant effect when taken </a:t>
            </a:r>
            <a:r>
              <a:rPr lang="en-AU" dirty="0" smtClean="0">
                <a:solidFill>
                  <a:schemeClr val="tx1"/>
                </a:solidFill>
              </a:rPr>
              <a:t>with </a:t>
            </a:r>
            <a:r>
              <a:rPr lang="en-AU" dirty="0">
                <a:solidFill>
                  <a:schemeClr val="tx1"/>
                </a:solidFill>
              </a:rPr>
              <a:t>aspirin, warfarin or other blood-thinning drugs or supplements so consult your doctor if you’re already taking a prescribed anticoagulant or aspirin.</a:t>
            </a:r>
          </a:p>
          <a:p>
            <a:r>
              <a:rPr lang="en-AU" dirty="0">
                <a:solidFill>
                  <a:schemeClr val="tx1"/>
                </a:solidFill>
              </a:rPr>
              <a:t> </a:t>
            </a:r>
          </a:p>
          <a:p>
            <a:r>
              <a:rPr lang="en-AU" sz="2100" dirty="0">
                <a:solidFill>
                  <a:schemeClr val="tx1"/>
                </a:solidFill>
              </a:rPr>
              <a:t>USE ONLY AS DIRECTED. ALWAYS READ THE LABEL</a:t>
            </a:r>
            <a:r>
              <a:rPr lang="en-AU" sz="2100" dirty="0" smtClean="0">
                <a:solidFill>
                  <a:schemeClr val="tx1"/>
                </a:solidFill>
              </a:rPr>
              <a:t>.</a:t>
            </a:r>
            <a:r>
              <a:rPr lang="en-AU" sz="2100" dirty="0">
                <a:solidFill>
                  <a:schemeClr val="tx1"/>
                </a:solidFill>
              </a:rPr>
              <a:t> </a:t>
            </a:r>
          </a:p>
          <a:p>
            <a:r>
              <a:rPr lang="en-AU" sz="2100" dirty="0">
                <a:solidFill>
                  <a:schemeClr val="tx1"/>
                </a:solidFill>
              </a:rPr>
              <a:t>Ginkgo-PS is laboratory tested, quality guaranteed. Meets British Pharmacopoeia (BP) specifications for potency, uniformity and disintegration where applicable</a:t>
            </a:r>
          </a:p>
          <a:p>
            <a:r>
              <a:rPr lang="en-AU" sz="2100" dirty="0"/>
              <a:t> </a:t>
            </a:r>
          </a:p>
        </p:txBody>
      </p:sp>
    </p:spTree>
    <p:extLst>
      <p:ext uri="{BB962C8B-B14F-4D97-AF65-F5344CB8AC3E}">
        <p14:creationId xmlns:p14="http://schemas.microsoft.com/office/powerpoint/2010/main" val="2824254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95536" y="1340768"/>
            <a:ext cx="5328770" cy="4464496"/>
          </a:xfrm>
        </p:spPr>
        <p:txBody>
          <a:bodyPr>
            <a:normAutofit/>
          </a:bodyPr>
          <a:lstStyle/>
          <a:p>
            <a:pPr algn="l"/>
            <a:r>
              <a:rPr lang="en-AU" sz="3600" dirty="0" smtClean="0">
                <a:solidFill>
                  <a:schemeClr val="tx1"/>
                </a:solidFill>
              </a:rPr>
              <a:t>It </a:t>
            </a:r>
            <a:r>
              <a:rPr lang="en-AU" sz="3600" dirty="0">
                <a:solidFill>
                  <a:schemeClr val="tx1"/>
                </a:solidFill>
              </a:rPr>
              <a:t>might not make you Einstein</a:t>
            </a:r>
            <a:r>
              <a:rPr lang="en-AU" sz="3600" dirty="0" smtClean="0">
                <a:solidFill>
                  <a:schemeClr val="tx1"/>
                </a:solidFill>
              </a:rPr>
              <a:t>…</a:t>
            </a:r>
          </a:p>
          <a:p>
            <a:pPr algn="l"/>
            <a:r>
              <a:rPr lang="en-AU" sz="3600" dirty="0" smtClean="0">
                <a:solidFill>
                  <a:schemeClr val="tx1"/>
                </a:solidFill>
              </a:rPr>
              <a:t>But it’s worth a try!</a:t>
            </a:r>
            <a:r>
              <a:rPr lang="en-AU" dirty="0">
                <a:solidFill>
                  <a:schemeClr val="tx1"/>
                </a:solidFill>
              </a:rPr>
              <a:t>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608" y="1268760"/>
            <a:ext cx="3349904"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27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4759"/>
            <a:ext cx="7772400" cy="1470025"/>
          </a:xfrm>
        </p:spPr>
        <p:txBody>
          <a:bodyPr/>
          <a:lstStyle/>
          <a:p>
            <a:r>
              <a:rPr lang="en-AU" b="1" dirty="0" smtClean="0">
                <a:solidFill>
                  <a:schemeClr val="tx1"/>
                </a:solidFill>
              </a:rPr>
              <a:t>Phosphatidylserine</a:t>
            </a:r>
            <a:endParaRPr lang="en-AU" b="1" dirty="0"/>
          </a:p>
        </p:txBody>
      </p:sp>
      <p:sp>
        <p:nvSpPr>
          <p:cNvPr id="3" name="Subtitle 2"/>
          <p:cNvSpPr>
            <a:spLocks noGrp="1"/>
          </p:cNvSpPr>
          <p:nvPr>
            <p:ph type="subTitle" idx="1"/>
          </p:nvPr>
        </p:nvSpPr>
        <p:spPr>
          <a:xfrm>
            <a:off x="251520" y="1340768"/>
            <a:ext cx="7520880" cy="3816424"/>
          </a:xfrm>
        </p:spPr>
        <p:txBody>
          <a:bodyPr>
            <a:normAutofit/>
          </a:bodyPr>
          <a:lstStyle/>
          <a:p>
            <a:pPr algn="l"/>
            <a:r>
              <a:rPr lang="en-AU" b="1" dirty="0" smtClean="0">
                <a:solidFill>
                  <a:schemeClr val="tx1"/>
                </a:solidFill>
              </a:rPr>
              <a:t>Ginkgo PS </a:t>
            </a:r>
            <a:r>
              <a:rPr lang="en-AU" dirty="0" smtClean="0">
                <a:solidFill>
                  <a:schemeClr val="tx1"/>
                </a:solidFill>
              </a:rPr>
              <a:t>contains </a:t>
            </a:r>
          </a:p>
          <a:p>
            <a:pPr algn="l"/>
            <a:r>
              <a:rPr lang="en-AU" dirty="0" smtClean="0">
                <a:solidFill>
                  <a:schemeClr val="tx1"/>
                </a:solidFill>
              </a:rPr>
              <a:t>the lipid phosphatidylserine – </a:t>
            </a:r>
          </a:p>
          <a:p>
            <a:pPr algn="l"/>
            <a:r>
              <a:rPr lang="en-AU" dirty="0" smtClean="0">
                <a:solidFill>
                  <a:schemeClr val="tx1"/>
                </a:solidFill>
              </a:rPr>
              <a:t>vital for the normal </a:t>
            </a:r>
          </a:p>
          <a:p>
            <a:pPr algn="l"/>
            <a:r>
              <a:rPr lang="en-AU" dirty="0" smtClean="0">
                <a:solidFill>
                  <a:schemeClr val="tx1"/>
                </a:solidFill>
              </a:rPr>
              <a:t>functioning of all body cells </a:t>
            </a:r>
          </a:p>
          <a:p>
            <a:pPr algn="l"/>
            <a:r>
              <a:rPr lang="en-AU" dirty="0" smtClean="0">
                <a:solidFill>
                  <a:schemeClr val="tx1"/>
                </a:solidFill>
              </a:rPr>
              <a:t>and abundant in the brain. </a:t>
            </a:r>
            <a:endParaRPr lang="en-AU" dirty="0">
              <a:solidFill>
                <a:schemeClr val="tx1"/>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412776"/>
            <a:ext cx="3276000"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10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4624"/>
            <a:ext cx="7772400" cy="1470025"/>
          </a:xfrm>
        </p:spPr>
        <p:txBody>
          <a:bodyPr/>
          <a:lstStyle/>
          <a:p>
            <a:r>
              <a:rPr lang="en-AU" b="1" dirty="0" smtClean="0">
                <a:solidFill>
                  <a:schemeClr val="tx1"/>
                </a:solidFill>
              </a:rPr>
              <a:t>Ginkgo extract</a:t>
            </a:r>
            <a:endParaRPr lang="en-AU" b="1" dirty="0"/>
          </a:p>
        </p:txBody>
      </p:sp>
      <p:sp>
        <p:nvSpPr>
          <p:cNvPr id="3" name="Subtitle 2"/>
          <p:cNvSpPr>
            <a:spLocks noGrp="1"/>
          </p:cNvSpPr>
          <p:nvPr>
            <p:ph type="subTitle" idx="1"/>
          </p:nvPr>
        </p:nvSpPr>
        <p:spPr>
          <a:xfrm>
            <a:off x="323528" y="1412776"/>
            <a:ext cx="7448872" cy="3408784"/>
          </a:xfrm>
        </p:spPr>
        <p:txBody>
          <a:bodyPr>
            <a:normAutofit fontScale="92500" lnSpcReduction="20000"/>
          </a:bodyPr>
          <a:lstStyle/>
          <a:p>
            <a:pPr algn="l"/>
            <a:r>
              <a:rPr lang="en-AU" dirty="0">
                <a:solidFill>
                  <a:schemeClr val="tx1"/>
                </a:solidFill>
              </a:rPr>
              <a:t>C</a:t>
            </a:r>
            <a:r>
              <a:rPr lang="en-AU" dirty="0" smtClean="0">
                <a:solidFill>
                  <a:schemeClr val="tx1"/>
                </a:solidFill>
              </a:rPr>
              <a:t>ontains  powerful free </a:t>
            </a:r>
          </a:p>
          <a:p>
            <a:pPr algn="l"/>
            <a:r>
              <a:rPr lang="en-AU" dirty="0" smtClean="0">
                <a:solidFill>
                  <a:schemeClr val="tx1"/>
                </a:solidFill>
              </a:rPr>
              <a:t>radical-neutralising antioxidants.</a:t>
            </a:r>
          </a:p>
          <a:p>
            <a:pPr algn="l"/>
            <a:endParaRPr lang="en-AU" dirty="0" smtClean="0">
              <a:solidFill>
                <a:schemeClr val="tx1"/>
              </a:solidFill>
            </a:endParaRPr>
          </a:p>
          <a:p>
            <a:pPr algn="l"/>
            <a:r>
              <a:rPr lang="en-AU" dirty="0" smtClean="0">
                <a:solidFill>
                  <a:schemeClr val="tx1"/>
                </a:solidFill>
              </a:rPr>
              <a:t>Helps </a:t>
            </a:r>
            <a:r>
              <a:rPr lang="en-AU" dirty="0">
                <a:solidFill>
                  <a:schemeClr val="tx1"/>
                </a:solidFill>
              </a:rPr>
              <a:t>capture free radicals </a:t>
            </a:r>
            <a:r>
              <a:rPr lang="en-AU" dirty="0" smtClean="0">
                <a:solidFill>
                  <a:schemeClr val="tx1"/>
                </a:solidFill>
              </a:rPr>
              <a:t>in </a:t>
            </a:r>
            <a:r>
              <a:rPr lang="en-AU" dirty="0">
                <a:solidFill>
                  <a:schemeClr val="tx1"/>
                </a:solidFill>
              </a:rPr>
              <a:t>the </a:t>
            </a:r>
            <a:endParaRPr lang="en-AU" dirty="0" smtClean="0">
              <a:solidFill>
                <a:schemeClr val="tx1"/>
              </a:solidFill>
            </a:endParaRPr>
          </a:p>
          <a:p>
            <a:pPr algn="l"/>
            <a:r>
              <a:rPr lang="en-AU" dirty="0" smtClean="0">
                <a:solidFill>
                  <a:schemeClr val="tx1"/>
                </a:solidFill>
              </a:rPr>
              <a:t>brain</a:t>
            </a:r>
            <a:r>
              <a:rPr lang="en-AU" dirty="0">
                <a:solidFill>
                  <a:schemeClr val="tx1"/>
                </a:solidFill>
              </a:rPr>
              <a:t>, </a:t>
            </a:r>
            <a:r>
              <a:rPr lang="en-AU" dirty="0" smtClean="0">
                <a:solidFill>
                  <a:schemeClr val="tx1"/>
                </a:solidFill>
              </a:rPr>
              <a:t>eyes, cardiovascular </a:t>
            </a:r>
          </a:p>
          <a:p>
            <a:pPr algn="l"/>
            <a:r>
              <a:rPr lang="en-AU" dirty="0" smtClean="0">
                <a:solidFill>
                  <a:schemeClr val="tx1"/>
                </a:solidFill>
              </a:rPr>
              <a:t>system nerves </a:t>
            </a:r>
            <a:r>
              <a:rPr lang="en-AU" dirty="0">
                <a:solidFill>
                  <a:schemeClr val="tx1"/>
                </a:solidFill>
              </a:rPr>
              <a:t>and </a:t>
            </a:r>
            <a:r>
              <a:rPr lang="en-AU" dirty="0" smtClean="0">
                <a:solidFill>
                  <a:schemeClr val="tx1"/>
                </a:solidFill>
              </a:rPr>
              <a:t>more</a:t>
            </a:r>
            <a:r>
              <a:rPr lang="en-AU" dirty="0">
                <a:solidFill>
                  <a:schemeClr val="tx1"/>
                </a:solidFill>
              </a:rPr>
              <a:t>.</a:t>
            </a:r>
          </a:p>
          <a:p>
            <a:pPr algn="l"/>
            <a:r>
              <a:rPr lang="en-AU" dirty="0"/>
              <a:t> </a:t>
            </a:r>
          </a:p>
          <a:p>
            <a:endParaRPr lang="en-AU"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473" y="1484784"/>
            <a:ext cx="3645039" cy="29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46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4624"/>
            <a:ext cx="7772400" cy="1470025"/>
          </a:xfrm>
        </p:spPr>
        <p:txBody>
          <a:bodyPr/>
          <a:lstStyle/>
          <a:p>
            <a:r>
              <a:rPr lang="en-AU" b="1" dirty="0" smtClean="0"/>
              <a:t>Terpenoids</a:t>
            </a:r>
            <a:endParaRPr lang="en-AU" b="1" dirty="0"/>
          </a:p>
        </p:txBody>
      </p:sp>
      <p:sp>
        <p:nvSpPr>
          <p:cNvPr id="3" name="Subtitle 2"/>
          <p:cNvSpPr>
            <a:spLocks noGrp="1"/>
          </p:cNvSpPr>
          <p:nvPr>
            <p:ph type="subTitle" idx="1"/>
          </p:nvPr>
        </p:nvSpPr>
        <p:spPr>
          <a:xfrm>
            <a:off x="179512" y="1628800"/>
            <a:ext cx="7232848" cy="4968552"/>
          </a:xfrm>
        </p:spPr>
        <p:txBody>
          <a:bodyPr>
            <a:normAutofit/>
          </a:bodyPr>
          <a:lstStyle/>
          <a:p>
            <a:pPr algn="l"/>
            <a:r>
              <a:rPr lang="en-AU" dirty="0">
                <a:solidFill>
                  <a:schemeClr val="tx1"/>
                </a:solidFill>
              </a:rPr>
              <a:t>Ginkgo </a:t>
            </a:r>
            <a:r>
              <a:rPr lang="en-AU" dirty="0" smtClean="0">
                <a:solidFill>
                  <a:schemeClr val="tx1"/>
                </a:solidFill>
              </a:rPr>
              <a:t>contains terpenoids</a:t>
            </a:r>
          </a:p>
          <a:p>
            <a:pPr algn="l"/>
            <a:r>
              <a:rPr lang="en-AU" dirty="0" smtClean="0">
                <a:solidFill>
                  <a:schemeClr val="tx1"/>
                </a:solidFill>
              </a:rPr>
              <a:t>which reduce the </a:t>
            </a:r>
          </a:p>
          <a:p>
            <a:pPr algn="l"/>
            <a:r>
              <a:rPr lang="en-AU" dirty="0" smtClean="0">
                <a:solidFill>
                  <a:schemeClr val="tx1"/>
                </a:solidFill>
              </a:rPr>
              <a:t>stickiness of platelets, </a:t>
            </a:r>
          </a:p>
          <a:p>
            <a:pPr algn="l"/>
            <a:r>
              <a:rPr lang="en-AU" dirty="0" smtClean="0">
                <a:solidFill>
                  <a:schemeClr val="tx1"/>
                </a:solidFill>
              </a:rPr>
              <a:t>constituents </a:t>
            </a:r>
            <a:r>
              <a:rPr lang="en-AU" dirty="0">
                <a:solidFill>
                  <a:schemeClr val="tx1"/>
                </a:solidFill>
              </a:rPr>
              <a:t>of </a:t>
            </a:r>
            <a:r>
              <a:rPr lang="en-AU" dirty="0" smtClean="0">
                <a:solidFill>
                  <a:schemeClr val="tx1"/>
                </a:solidFill>
              </a:rPr>
              <a:t>blood </a:t>
            </a:r>
            <a:r>
              <a:rPr lang="en-AU" dirty="0">
                <a:solidFill>
                  <a:schemeClr val="tx1"/>
                </a:solidFill>
              </a:rPr>
              <a:t>that </a:t>
            </a:r>
            <a:endParaRPr lang="en-AU" dirty="0" smtClean="0">
              <a:solidFill>
                <a:schemeClr val="tx1"/>
              </a:solidFill>
            </a:endParaRPr>
          </a:p>
          <a:p>
            <a:pPr algn="l"/>
            <a:r>
              <a:rPr lang="en-AU" dirty="0" smtClean="0">
                <a:solidFill>
                  <a:schemeClr val="tx1"/>
                </a:solidFill>
              </a:rPr>
              <a:t>encourage blood clotting</a:t>
            </a:r>
            <a:r>
              <a:rPr lang="en-AU" dirty="0">
                <a:solidFill>
                  <a:schemeClr val="tx1"/>
                </a:solidFill>
              </a:rPr>
              <a:t>. </a:t>
            </a:r>
          </a:p>
          <a:p>
            <a:r>
              <a:rPr lang="en-AU" dirty="0"/>
              <a:t> </a:t>
            </a:r>
          </a:p>
          <a:p>
            <a:endParaRPr lang="en-AU"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844824"/>
            <a:ext cx="3998530" cy="29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97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
            <a:ext cx="7772400" cy="1556792"/>
          </a:xfrm>
        </p:spPr>
        <p:txBody>
          <a:bodyPr/>
          <a:lstStyle/>
          <a:p>
            <a:r>
              <a:rPr lang="en-AU" b="1" dirty="0" smtClean="0">
                <a:solidFill>
                  <a:schemeClr val="tx1"/>
                </a:solidFill>
              </a:rPr>
              <a:t>Blood clotting is important</a:t>
            </a:r>
            <a:endParaRPr lang="en-AU" b="1" dirty="0"/>
          </a:p>
        </p:txBody>
      </p:sp>
      <p:sp>
        <p:nvSpPr>
          <p:cNvPr id="3" name="Subtitle 2"/>
          <p:cNvSpPr>
            <a:spLocks noGrp="1"/>
          </p:cNvSpPr>
          <p:nvPr>
            <p:ph type="subTitle" idx="1"/>
          </p:nvPr>
        </p:nvSpPr>
        <p:spPr>
          <a:xfrm>
            <a:off x="323528" y="1700808"/>
            <a:ext cx="7448872" cy="3937992"/>
          </a:xfrm>
        </p:spPr>
        <p:txBody>
          <a:bodyPr>
            <a:normAutofit/>
          </a:bodyPr>
          <a:lstStyle/>
          <a:p>
            <a:pPr algn="l"/>
            <a:r>
              <a:rPr lang="en-AU" dirty="0">
                <a:solidFill>
                  <a:schemeClr val="tx1"/>
                </a:solidFill>
              </a:rPr>
              <a:t>W</a:t>
            </a:r>
            <a:r>
              <a:rPr lang="en-AU" dirty="0" smtClean="0">
                <a:solidFill>
                  <a:schemeClr val="tx1"/>
                </a:solidFill>
              </a:rPr>
              <a:t>hen </a:t>
            </a:r>
            <a:r>
              <a:rPr lang="en-AU" dirty="0">
                <a:solidFill>
                  <a:schemeClr val="tx1"/>
                </a:solidFill>
              </a:rPr>
              <a:t>blood is exposed to </a:t>
            </a:r>
            <a:endParaRPr lang="en-AU" dirty="0" smtClean="0">
              <a:solidFill>
                <a:schemeClr val="tx1"/>
              </a:solidFill>
            </a:endParaRPr>
          </a:p>
          <a:p>
            <a:pPr algn="l"/>
            <a:r>
              <a:rPr lang="en-AU" dirty="0" smtClean="0">
                <a:solidFill>
                  <a:schemeClr val="tx1"/>
                </a:solidFill>
              </a:rPr>
              <a:t>air</a:t>
            </a:r>
            <a:r>
              <a:rPr lang="en-AU" dirty="0">
                <a:solidFill>
                  <a:schemeClr val="tx1"/>
                </a:solidFill>
              </a:rPr>
              <a:t>, platelets break apart to </a:t>
            </a:r>
            <a:endParaRPr lang="en-AU" dirty="0" smtClean="0">
              <a:solidFill>
                <a:schemeClr val="tx1"/>
              </a:solidFill>
            </a:endParaRPr>
          </a:p>
          <a:p>
            <a:pPr algn="l"/>
            <a:r>
              <a:rPr lang="en-AU" dirty="0" smtClean="0">
                <a:solidFill>
                  <a:schemeClr val="tx1"/>
                </a:solidFill>
              </a:rPr>
              <a:t>plug the wound, </a:t>
            </a:r>
            <a:r>
              <a:rPr lang="en-AU" dirty="0">
                <a:solidFill>
                  <a:schemeClr val="tx1"/>
                </a:solidFill>
              </a:rPr>
              <a:t>helping </a:t>
            </a:r>
            <a:endParaRPr lang="en-AU" dirty="0" smtClean="0">
              <a:solidFill>
                <a:schemeClr val="tx1"/>
              </a:solidFill>
            </a:endParaRPr>
          </a:p>
          <a:p>
            <a:pPr algn="l"/>
            <a:r>
              <a:rPr lang="en-AU" dirty="0" smtClean="0">
                <a:solidFill>
                  <a:schemeClr val="tx1"/>
                </a:solidFill>
              </a:rPr>
              <a:t>prevent </a:t>
            </a:r>
            <a:r>
              <a:rPr lang="en-AU" dirty="0">
                <a:solidFill>
                  <a:schemeClr val="tx1"/>
                </a:solidFill>
              </a:rPr>
              <a:t>major blood loss.</a:t>
            </a:r>
          </a:p>
          <a:p>
            <a:endParaRPr lang="en-AU"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275" y="1700808"/>
            <a:ext cx="4023237"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843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
            <a:ext cx="7772400" cy="1268760"/>
          </a:xfrm>
        </p:spPr>
        <p:txBody>
          <a:bodyPr/>
          <a:lstStyle/>
          <a:p>
            <a:r>
              <a:rPr lang="en-AU" b="1" dirty="0" smtClean="0"/>
              <a:t>Stress and hypertension</a:t>
            </a:r>
            <a:endParaRPr lang="en-AU" b="1" dirty="0"/>
          </a:p>
        </p:txBody>
      </p:sp>
      <p:sp>
        <p:nvSpPr>
          <p:cNvPr id="3" name="Subtitle 2"/>
          <p:cNvSpPr>
            <a:spLocks noGrp="1"/>
          </p:cNvSpPr>
          <p:nvPr>
            <p:ph type="subTitle" idx="1"/>
          </p:nvPr>
        </p:nvSpPr>
        <p:spPr>
          <a:xfrm>
            <a:off x="179512" y="1340768"/>
            <a:ext cx="7632848" cy="4320480"/>
          </a:xfrm>
        </p:spPr>
        <p:txBody>
          <a:bodyPr>
            <a:normAutofit/>
          </a:bodyPr>
          <a:lstStyle/>
          <a:p>
            <a:pPr algn="l"/>
            <a:r>
              <a:rPr lang="en-AU" dirty="0" smtClean="0">
                <a:solidFill>
                  <a:schemeClr val="tx1"/>
                </a:solidFill>
              </a:rPr>
              <a:t>Stress hormones make</a:t>
            </a:r>
          </a:p>
          <a:p>
            <a:pPr algn="l"/>
            <a:r>
              <a:rPr lang="en-AU" dirty="0" smtClean="0">
                <a:solidFill>
                  <a:schemeClr val="tx1"/>
                </a:solidFill>
              </a:rPr>
              <a:t>blood stickier, increasing </a:t>
            </a:r>
          </a:p>
          <a:p>
            <a:pPr algn="l"/>
            <a:r>
              <a:rPr lang="en-AU" dirty="0">
                <a:solidFill>
                  <a:schemeClr val="tx1"/>
                </a:solidFill>
              </a:rPr>
              <a:t>h</a:t>
            </a:r>
            <a:r>
              <a:rPr lang="en-AU" dirty="0" smtClean="0">
                <a:solidFill>
                  <a:schemeClr val="tx1"/>
                </a:solidFill>
              </a:rPr>
              <a:t>ypertension risk.</a:t>
            </a:r>
          </a:p>
          <a:p>
            <a:pPr algn="l"/>
            <a:r>
              <a:rPr lang="en-AU" dirty="0" smtClean="0">
                <a:solidFill>
                  <a:schemeClr val="tx1"/>
                </a:solidFill>
              </a:rPr>
              <a:t>Hypertension </a:t>
            </a:r>
            <a:r>
              <a:rPr lang="en-AU" dirty="0">
                <a:solidFill>
                  <a:schemeClr val="tx1"/>
                </a:solidFill>
              </a:rPr>
              <a:t>is the single </a:t>
            </a:r>
            <a:endParaRPr lang="en-AU" dirty="0" smtClean="0">
              <a:solidFill>
                <a:schemeClr val="tx1"/>
              </a:solidFill>
            </a:endParaRPr>
          </a:p>
          <a:p>
            <a:pPr algn="l"/>
            <a:r>
              <a:rPr lang="en-AU" dirty="0" smtClean="0">
                <a:solidFill>
                  <a:schemeClr val="tx1"/>
                </a:solidFill>
              </a:rPr>
              <a:t>biggest </a:t>
            </a:r>
            <a:r>
              <a:rPr lang="en-AU" dirty="0">
                <a:solidFill>
                  <a:schemeClr val="tx1"/>
                </a:solidFill>
              </a:rPr>
              <a:t>risk factor for stroke.</a:t>
            </a:r>
          </a:p>
          <a:p>
            <a:pPr algn="l"/>
            <a:endParaRPr lang="en-AU" dirty="0">
              <a:solidFill>
                <a:schemeClr val="tx1"/>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092" y="1412776"/>
            <a:ext cx="3760420" cy="30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35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81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4624"/>
            <a:ext cx="7772400" cy="1470025"/>
          </a:xfrm>
        </p:spPr>
        <p:txBody>
          <a:bodyPr/>
          <a:lstStyle/>
          <a:p>
            <a:r>
              <a:rPr lang="en-AU" b="1" dirty="0" smtClean="0">
                <a:solidFill>
                  <a:schemeClr val="tx1"/>
                </a:solidFill>
              </a:rPr>
              <a:t>Ginkgo and better blood flow </a:t>
            </a:r>
            <a:endParaRPr lang="en-AU" b="1" dirty="0"/>
          </a:p>
        </p:txBody>
      </p:sp>
      <p:sp>
        <p:nvSpPr>
          <p:cNvPr id="3" name="Subtitle 2"/>
          <p:cNvSpPr>
            <a:spLocks noGrp="1"/>
          </p:cNvSpPr>
          <p:nvPr>
            <p:ph type="subTitle" idx="1"/>
          </p:nvPr>
        </p:nvSpPr>
        <p:spPr>
          <a:xfrm>
            <a:off x="323528" y="1484784"/>
            <a:ext cx="6656784" cy="4115631"/>
          </a:xfrm>
        </p:spPr>
        <p:txBody>
          <a:bodyPr>
            <a:normAutofit/>
          </a:bodyPr>
          <a:lstStyle/>
          <a:p>
            <a:pPr algn="l"/>
            <a:r>
              <a:rPr lang="en-AU" dirty="0">
                <a:solidFill>
                  <a:schemeClr val="tx1"/>
                </a:solidFill>
              </a:rPr>
              <a:t>G</a:t>
            </a:r>
            <a:r>
              <a:rPr lang="en-AU" dirty="0" smtClean="0">
                <a:solidFill>
                  <a:schemeClr val="tx1"/>
                </a:solidFill>
              </a:rPr>
              <a:t>inkgo </a:t>
            </a:r>
            <a:r>
              <a:rPr lang="en-AU" dirty="0">
                <a:solidFill>
                  <a:schemeClr val="tx1"/>
                </a:solidFill>
              </a:rPr>
              <a:t>encourages better </a:t>
            </a:r>
            <a:endParaRPr lang="en-AU" dirty="0" smtClean="0">
              <a:solidFill>
                <a:schemeClr val="tx1"/>
              </a:solidFill>
            </a:endParaRPr>
          </a:p>
          <a:p>
            <a:pPr algn="l"/>
            <a:r>
              <a:rPr lang="en-AU" dirty="0" smtClean="0">
                <a:solidFill>
                  <a:schemeClr val="tx1"/>
                </a:solidFill>
              </a:rPr>
              <a:t>blood </a:t>
            </a:r>
            <a:r>
              <a:rPr lang="en-AU" dirty="0">
                <a:solidFill>
                  <a:schemeClr val="tx1"/>
                </a:solidFill>
              </a:rPr>
              <a:t>flow </a:t>
            </a:r>
            <a:r>
              <a:rPr lang="en-AU" dirty="0" smtClean="0">
                <a:solidFill>
                  <a:schemeClr val="tx1"/>
                </a:solidFill>
              </a:rPr>
              <a:t>around the </a:t>
            </a:r>
            <a:r>
              <a:rPr lang="en-AU" dirty="0">
                <a:solidFill>
                  <a:schemeClr val="tx1"/>
                </a:solidFill>
              </a:rPr>
              <a:t>body – </a:t>
            </a:r>
            <a:endParaRPr lang="en-AU" dirty="0" smtClean="0">
              <a:solidFill>
                <a:schemeClr val="tx1"/>
              </a:solidFill>
            </a:endParaRPr>
          </a:p>
          <a:p>
            <a:pPr algn="l"/>
            <a:r>
              <a:rPr lang="en-AU" dirty="0" smtClean="0">
                <a:solidFill>
                  <a:schemeClr val="tx1"/>
                </a:solidFill>
              </a:rPr>
              <a:t>including </a:t>
            </a:r>
            <a:r>
              <a:rPr lang="en-AU" dirty="0">
                <a:solidFill>
                  <a:schemeClr val="tx1"/>
                </a:solidFill>
              </a:rPr>
              <a:t>to the </a:t>
            </a:r>
            <a:r>
              <a:rPr lang="en-AU" dirty="0" smtClean="0">
                <a:solidFill>
                  <a:schemeClr val="tx1"/>
                </a:solidFill>
              </a:rPr>
              <a:t>brain.</a:t>
            </a:r>
          </a:p>
          <a:p>
            <a:pPr algn="l"/>
            <a:r>
              <a:rPr lang="en-AU" dirty="0">
                <a:solidFill>
                  <a:schemeClr val="tx1"/>
                </a:solidFill>
              </a:rPr>
              <a:t>S</a:t>
            </a:r>
            <a:r>
              <a:rPr lang="en-AU" dirty="0" smtClean="0">
                <a:solidFill>
                  <a:schemeClr val="tx1"/>
                </a:solidFill>
              </a:rPr>
              <a:t>tudies </a:t>
            </a:r>
            <a:r>
              <a:rPr lang="en-AU" dirty="0">
                <a:solidFill>
                  <a:schemeClr val="tx1"/>
                </a:solidFill>
              </a:rPr>
              <a:t>suggest a connection </a:t>
            </a:r>
            <a:endParaRPr lang="en-AU" dirty="0" smtClean="0">
              <a:solidFill>
                <a:schemeClr val="tx1"/>
              </a:solidFill>
            </a:endParaRPr>
          </a:p>
          <a:p>
            <a:pPr algn="l"/>
            <a:r>
              <a:rPr lang="en-AU" dirty="0" smtClean="0">
                <a:solidFill>
                  <a:schemeClr val="tx1"/>
                </a:solidFill>
              </a:rPr>
              <a:t>between </a:t>
            </a:r>
            <a:r>
              <a:rPr lang="en-AU" dirty="0">
                <a:solidFill>
                  <a:schemeClr val="tx1"/>
                </a:solidFill>
              </a:rPr>
              <a:t>ginkgo and improved </a:t>
            </a:r>
            <a:endParaRPr lang="en-AU" dirty="0" smtClean="0">
              <a:solidFill>
                <a:schemeClr val="tx1"/>
              </a:solidFill>
            </a:endParaRPr>
          </a:p>
          <a:p>
            <a:pPr algn="l"/>
            <a:r>
              <a:rPr lang="en-AU" dirty="0" smtClean="0">
                <a:solidFill>
                  <a:schemeClr val="tx1"/>
                </a:solidFill>
              </a:rPr>
              <a:t>memory</a:t>
            </a:r>
            <a:r>
              <a:rPr lang="en-AU" dirty="0">
                <a:solidFill>
                  <a:schemeClr val="tx1"/>
                </a:solidFill>
              </a:rPr>
              <a:t>.</a:t>
            </a:r>
            <a:endParaRPr lang="en-AU"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756" y="1412776"/>
            <a:ext cx="2488748"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918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2013 Product of the month February Ginkgo\ginkgo POM PPT presentation slid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4624"/>
            <a:ext cx="7772400" cy="1470025"/>
          </a:xfrm>
        </p:spPr>
        <p:txBody>
          <a:bodyPr/>
          <a:lstStyle/>
          <a:p>
            <a:r>
              <a:rPr lang="en-AU" b="1" dirty="0" smtClean="0">
                <a:solidFill>
                  <a:schemeClr val="tx1"/>
                </a:solidFill>
              </a:rPr>
              <a:t>Other health benefits</a:t>
            </a:r>
            <a:endParaRPr lang="en-AU" b="1" dirty="0"/>
          </a:p>
        </p:txBody>
      </p:sp>
      <p:sp>
        <p:nvSpPr>
          <p:cNvPr id="3" name="Subtitle 2"/>
          <p:cNvSpPr>
            <a:spLocks noGrp="1"/>
          </p:cNvSpPr>
          <p:nvPr>
            <p:ph type="subTitle" idx="1"/>
          </p:nvPr>
        </p:nvSpPr>
        <p:spPr>
          <a:xfrm>
            <a:off x="395536" y="1412776"/>
            <a:ext cx="7304856" cy="3888432"/>
          </a:xfrm>
        </p:spPr>
        <p:txBody>
          <a:bodyPr>
            <a:normAutofit/>
          </a:bodyPr>
          <a:lstStyle/>
          <a:p>
            <a:pPr algn="l"/>
            <a:r>
              <a:rPr lang="en-AU" dirty="0" smtClean="0">
                <a:solidFill>
                  <a:schemeClr val="tx1"/>
                </a:solidFill>
              </a:rPr>
              <a:t>Ginkgo </a:t>
            </a:r>
            <a:r>
              <a:rPr lang="en-AU" dirty="0">
                <a:solidFill>
                  <a:schemeClr val="tx1"/>
                </a:solidFill>
              </a:rPr>
              <a:t>has </a:t>
            </a:r>
            <a:r>
              <a:rPr lang="en-AU" dirty="0" smtClean="0">
                <a:solidFill>
                  <a:schemeClr val="tx1"/>
                </a:solidFill>
              </a:rPr>
              <a:t>been </a:t>
            </a:r>
            <a:r>
              <a:rPr lang="en-AU" dirty="0">
                <a:solidFill>
                  <a:schemeClr val="tx1"/>
                </a:solidFill>
              </a:rPr>
              <a:t>used to </a:t>
            </a:r>
            <a:r>
              <a:rPr lang="en-AU" dirty="0" smtClean="0">
                <a:solidFill>
                  <a:schemeClr val="tx1"/>
                </a:solidFill>
              </a:rPr>
              <a:t>treat </a:t>
            </a:r>
          </a:p>
          <a:p>
            <a:pPr algn="l"/>
            <a:r>
              <a:rPr lang="en-AU" dirty="0" smtClean="0">
                <a:solidFill>
                  <a:schemeClr val="tx1"/>
                </a:solidFill>
              </a:rPr>
              <a:t>conditions </a:t>
            </a:r>
            <a:r>
              <a:rPr lang="en-AU" dirty="0">
                <a:solidFill>
                  <a:schemeClr val="tx1"/>
                </a:solidFill>
              </a:rPr>
              <a:t>including </a:t>
            </a:r>
            <a:r>
              <a:rPr lang="en-AU" dirty="0" smtClean="0">
                <a:solidFill>
                  <a:schemeClr val="tx1"/>
                </a:solidFill>
              </a:rPr>
              <a:t>memory </a:t>
            </a:r>
            <a:r>
              <a:rPr lang="en-AU" dirty="0">
                <a:solidFill>
                  <a:schemeClr val="tx1"/>
                </a:solidFill>
              </a:rPr>
              <a:t>loss, </a:t>
            </a:r>
            <a:r>
              <a:rPr lang="en-AU" dirty="0" smtClean="0">
                <a:solidFill>
                  <a:schemeClr val="tx1"/>
                </a:solidFill>
              </a:rPr>
              <a:t>headaches, ringing </a:t>
            </a:r>
            <a:r>
              <a:rPr lang="en-AU" dirty="0">
                <a:solidFill>
                  <a:schemeClr val="tx1"/>
                </a:solidFill>
              </a:rPr>
              <a:t>in the </a:t>
            </a:r>
            <a:r>
              <a:rPr lang="en-AU" dirty="0" smtClean="0">
                <a:solidFill>
                  <a:schemeClr val="tx1"/>
                </a:solidFill>
              </a:rPr>
              <a:t>ears.</a:t>
            </a:r>
          </a:p>
          <a:p>
            <a:pPr algn="l"/>
            <a:r>
              <a:rPr lang="en-AU" dirty="0" smtClean="0">
                <a:solidFill>
                  <a:schemeClr val="tx1"/>
                </a:solidFill>
              </a:rPr>
              <a:t>Also used in </a:t>
            </a:r>
            <a:r>
              <a:rPr lang="en-AU" dirty="0">
                <a:solidFill>
                  <a:schemeClr val="tx1"/>
                </a:solidFill>
              </a:rPr>
              <a:t>the </a:t>
            </a:r>
            <a:r>
              <a:rPr lang="en-AU" dirty="0" smtClean="0">
                <a:solidFill>
                  <a:schemeClr val="tx1"/>
                </a:solidFill>
              </a:rPr>
              <a:t>treatment </a:t>
            </a:r>
            <a:r>
              <a:rPr lang="en-AU" dirty="0">
                <a:solidFill>
                  <a:schemeClr val="tx1"/>
                </a:solidFill>
              </a:rPr>
              <a:t>of </a:t>
            </a:r>
            <a:endParaRPr lang="en-AU" dirty="0" smtClean="0">
              <a:solidFill>
                <a:schemeClr val="tx1"/>
              </a:solidFill>
            </a:endParaRPr>
          </a:p>
          <a:p>
            <a:pPr algn="l"/>
            <a:r>
              <a:rPr lang="en-AU" dirty="0" smtClean="0">
                <a:solidFill>
                  <a:schemeClr val="tx1"/>
                </a:solidFill>
              </a:rPr>
              <a:t>dizziness </a:t>
            </a:r>
            <a:r>
              <a:rPr lang="en-AU" dirty="0">
                <a:solidFill>
                  <a:schemeClr val="tx1"/>
                </a:solidFill>
              </a:rPr>
              <a:t>and eye </a:t>
            </a:r>
            <a:r>
              <a:rPr lang="en-AU" dirty="0" smtClean="0">
                <a:solidFill>
                  <a:schemeClr val="tx1"/>
                </a:solidFill>
              </a:rPr>
              <a:t>problems.</a:t>
            </a:r>
            <a:r>
              <a:rPr lang="en-AU" dirty="0"/>
              <a:t> </a:t>
            </a:r>
          </a:p>
          <a:p>
            <a:endParaRPr lang="en-AU"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340768"/>
            <a:ext cx="2131843" cy="33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553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2082</Words>
  <Application>Microsoft Office PowerPoint</Application>
  <PresentationFormat>On-screen Show (4:3)</PresentationFormat>
  <Paragraphs>225</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GingkoPS™</vt:lpstr>
      <vt:lpstr>Phosphatidylserine</vt:lpstr>
      <vt:lpstr>Ginkgo extract</vt:lpstr>
      <vt:lpstr>Terpenoids</vt:lpstr>
      <vt:lpstr>Blood clotting is important</vt:lpstr>
      <vt:lpstr>Stress and hypertension</vt:lpstr>
      <vt:lpstr>Ginkgo and better blood flow </vt:lpstr>
      <vt:lpstr>Other health benefits</vt:lpstr>
      <vt:lpstr>Peripheral circulation  </vt:lpstr>
      <vt:lpstr>Better circulation, better brain </vt:lpstr>
      <vt:lpstr>Cut the fat!</vt:lpstr>
      <vt:lpstr>More omega-3s </vt:lpstr>
      <vt:lpstr>More brain essentials </vt:lpstr>
      <vt:lpstr>Ginkgo + PS = a dream team </vt:lpstr>
      <vt:lpstr>USANA’s Ginkgo-PS™</vt:lpstr>
      <vt:lpstr>PS may improve cognition  </vt:lpstr>
      <vt:lpstr>According to the FDA…</vt:lpstr>
      <vt:lpstr>Teaching an old dog new tricks?</vt:lpstr>
      <vt:lpstr>USANA’s Ginkgo-PS™</vt:lpstr>
      <vt:lpstr>Directions</vt:lpstr>
      <vt:lpstr>PowerPoint Presentation</vt:lpstr>
    </vt:vector>
  </TitlesOfParts>
  <Company>USANA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RavinderL14</dc:creator>
  <cp:lastModifiedBy>RavinderL14</cp:lastModifiedBy>
  <cp:revision>43</cp:revision>
  <dcterms:created xsi:type="dcterms:W3CDTF">2012-12-18T00:23:48Z</dcterms:created>
  <dcterms:modified xsi:type="dcterms:W3CDTF">2013-01-24T22:46:12Z</dcterms:modified>
</cp:coreProperties>
</file>