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81" r:id="rId18"/>
    <p:sldId id="271" r:id="rId19"/>
    <p:sldId id="280" r:id="rId20"/>
    <p:sldId id="272" r:id="rId21"/>
    <p:sldId id="282" r:id="rId22"/>
    <p:sldId id="283" r:id="rId23"/>
    <p:sldId id="273" r:id="rId24"/>
    <p:sldId id="284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949" autoAdjust="0"/>
  </p:normalViewPr>
  <p:slideViewPr>
    <p:cSldViewPr>
      <p:cViewPr varScale="1">
        <p:scale>
          <a:sx n="37" d="100"/>
          <a:sy n="37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A8023-B4E1-412B-94D2-251983D4B608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D587E-8771-4D71-8C2F-29E6EFDAA18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459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standards.gov.au/scienceandeducation/factsheets/factsheets/iodinefortification/iodineinfood.cf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hmrc.gov.au/_files_nhmrc/publications/attachments/new45_statement.pd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news/2012/160112vitaminddeficiency.php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ods.od.nih.gov/factsheets/VitaminD-QuickFacts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health.vic.gov.au/bhcv2/bhcarticles.nsf/pages/Pregnancy_and_die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527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>
                <a:solidFill>
                  <a:schemeClr val="bg1"/>
                </a:solidFill>
              </a:rPr>
              <a:t>尽管很怀孕是在计划中的，但每年大约有</a:t>
            </a:r>
            <a:r>
              <a:rPr lang="en-US" altLang="zh-CN" baseline="0" dirty="0" smtClean="0">
                <a:solidFill>
                  <a:schemeClr val="bg1"/>
                </a:solidFill>
              </a:rPr>
              <a:t>20</a:t>
            </a:r>
            <a:r>
              <a:rPr lang="zh-CN" altLang="en-US" baseline="0" dirty="0" smtClean="0">
                <a:solidFill>
                  <a:schemeClr val="bg1"/>
                </a:solidFill>
              </a:rPr>
              <a:t>完的怀孕是意外怀孕。（根据</a:t>
            </a:r>
            <a:r>
              <a:rPr lang="en-US" altLang="zh-CN" baseline="0" dirty="0" smtClean="0">
                <a:solidFill>
                  <a:schemeClr val="bg1"/>
                </a:solidFill>
              </a:rPr>
              <a:t>Better Health Channel</a:t>
            </a:r>
            <a:r>
              <a:rPr lang="zh-CN" altLang="en-US" baseline="0" dirty="0" smtClean="0">
                <a:solidFill>
                  <a:schemeClr val="bg1"/>
                </a:solidFill>
              </a:rPr>
              <a:t>的统计）</a:t>
            </a:r>
            <a:endParaRPr lang="en-AU" baseline="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到目前为止，关于怀孕的营养补充品还主要集中在叶酸。</a:t>
            </a:r>
            <a:r>
              <a:rPr lang="zh-CN" altLang="en-US" baseline="0" dirty="0" smtClean="0">
                <a:solidFill>
                  <a:schemeClr val="bg1"/>
                </a:solidFill>
              </a:rPr>
              <a:t> 但现在</a:t>
            </a:r>
            <a:r>
              <a:rPr lang="zh-CN" altLang="en-US" sz="1200" dirty="0" smtClean="0">
                <a:solidFill>
                  <a:schemeClr val="bg1"/>
                </a:solidFill>
              </a:rPr>
              <a:t>国家卫生及医学研究委员会推荐一系列重要的营养成分，特别针对孕妇和哺乳期女性。更具最新研究证据，这些重要成分包括：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43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在怀孕期间摄入足够的叶酸，可以预防神经管缺陷。神经管缺陷指脊髓没有很好的闭合，从而造成新生儿各种缺陷残疾。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现在很多面包都强化了叶酸，一片面包大约还有</a:t>
            </a:r>
            <a:r>
              <a:rPr lang="en-US" altLang="zh-CN" dirty="0" smtClean="0">
                <a:solidFill>
                  <a:schemeClr val="bg1"/>
                </a:solidFill>
              </a:rPr>
              <a:t>40</a:t>
            </a:r>
            <a:r>
              <a:rPr lang="zh-CN" altLang="en-US" dirty="0" smtClean="0">
                <a:solidFill>
                  <a:schemeClr val="bg1"/>
                </a:solidFill>
              </a:rPr>
              <a:t>毫克的叶酸。其它含有叶酸的食物包括，绿叶蔬菜（蒸或者炒蔬菜可以保留维生素</a:t>
            </a:r>
            <a:r>
              <a:rPr lang="en-US" altLang="zh-CN" dirty="0" smtClean="0">
                <a:solidFill>
                  <a:schemeClr val="bg1"/>
                </a:solidFill>
              </a:rPr>
              <a:t>B</a:t>
            </a:r>
            <a:r>
              <a:rPr lang="zh-CN" altLang="en-US" dirty="0" smtClean="0">
                <a:solidFill>
                  <a:schemeClr val="bg1"/>
                </a:solidFill>
              </a:rPr>
              <a:t>），橘子，全麦谷物，含淀粉高的蔬菜，比如土豆等。无盐的坚果也还有叶酸，但不是那些烘烤过的，因为叶酸已经被破坏了。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尽管各种食物中还有叶酸，但政府还是建议女性补充叶酸，特别那些准备怀孕的，或已经怀孕的，最好在怀孕前三个月开始。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 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dirty="0" smtClean="0">
                <a:solidFill>
                  <a:schemeClr val="bg1"/>
                </a:solidFill>
              </a:rPr>
              <a:t>澳纽食物标准委员会建议：选择至少还有</a:t>
            </a:r>
            <a:r>
              <a:rPr lang="en-US" altLang="zh-CN" dirty="0" smtClean="0">
                <a:solidFill>
                  <a:schemeClr val="bg1"/>
                </a:solidFill>
              </a:rPr>
              <a:t>400</a:t>
            </a:r>
            <a:r>
              <a:rPr lang="zh-CN" altLang="en-US" dirty="0" smtClean="0">
                <a:solidFill>
                  <a:schemeClr val="bg1"/>
                </a:solidFill>
              </a:rPr>
              <a:t>毫克叶酸的补充品。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dirty="0" smtClean="0">
                <a:solidFill>
                  <a:schemeClr val="bg1"/>
                </a:solidFill>
              </a:rPr>
              <a:t>基本营养素还有</a:t>
            </a:r>
            <a:r>
              <a:rPr lang="en-US" altLang="zh-CN" dirty="0" smtClean="0">
                <a:solidFill>
                  <a:schemeClr val="bg1"/>
                </a:solidFill>
              </a:rPr>
              <a:t>500</a:t>
            </a:r>
            <a:r>
              <a:rPr lang="zh-CN" altLang="en-US" dirty="0" smtClean="0">
                <a:solidFill>
                  <a:schemeClr val="bg1"/>
                </a:solidFill>
              </a:rPr>
              <a:t>毫克的叶酸，是怀孕补充品的一个好选择。那些怀有多个孩子的孕妇，使用抗惊厥药物，有糖尿病的女性，或者家族有神经管缺陷的女性，需要更多剂量的叶酸。与医生沟通下，听听他们的建议。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137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自从牛奶生产商用含氯的清洁剂取代含碘的清洁剂后，再加上使用碘盐的人变少，碘缺乏症在澳纽地区开始变的普遍。</a:t>
            </a:r>
            <a:r>
              <a:rPr lang="zh-CN" altLang="en-US" sz="1200" dirty="0" smtClean="0">
                <a:solidFill>
                  <a:schemeClr val="bg1"/>
                </a:solidFill>
              </a:rPr>
              <a:t>自</a:t>
            </a:r>
            <a:r>
              <a:rPr lang="en-US" altLang="zh-CN" sz="1200" dirty="0" smtClean="0">
                <a:solidFill>
                  <a:schemeClr val="bg1"/>
                </a:solidFill>
              </a:rPr>
              <a:t>2000</a:t>
            </a:r>
            <a:r>
              <a:rPr lang="zh-CN" altLang="en-US" sz="1200" dirty="0" smtClean="0">
                <a:solidFill>
                  <a:schemeClr val="bg1"/>
                </a:solidFill>
              </a:rPr>
              <a:t>年起，轻度到中度的碘缺乏症在澳纽地区开始变的明显。</a:t>
            </a:r>
            <a:endParaRPr lang="en-AU" sz="1200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</a:rPr>
              <a:t>澳纽食品标准委员会指出：碘在很多事物中存在，但澳纽地区的很</a:t>
            </a:r>
            <a:r>
              <a:rPr lang="zh-CN" altLang="en-US" sz="1200" dirty="0" smtClean="0">
                <a:solidFill>
                  <a:schemeClr val="bg1"/>
                </a:solidFill>
              </a:rPr>
              <a:t>多食物的碘</a:t>
            </a:r>
            <a:r>
              <a:rPr lang="zh-CN" altLang="en-US" sz="1200" dirty="0" smtClean="0">
                <a:solidFill>
                  <a:schemeClr val="bg1"/>
                </a:solidFill>
              </a:rPr>
              <a:t>含量偏低</a:t>
            </a:r>
            <a:r>
              <a:rPr lang="zh-CN" altLang="en-US" sz="1200" dirty="0" smtClean="0">
                <a:solidFill>
                  <a:schemeClr val="bg1"/>
                </a:solidFill>
              </a:rPr>
              <a:t>，因此碘</a:t>
            </a:r>
            <a:r>
              <a:rPr lang="zh-CN" altLang="en-US" sz="1200" dirty="0" smtClean="0">
                <a:solidFill>
                  <a:schemeClr val="bg1"/>
                </a:solidFill>
              </a:rPr>
              <a:t>缺乏开始变得普遍。食物中含碘的多少还取决</a:t>
            </a:r>
            <a:r>
              <a:rPr lang="zh-CN" altLang="en-US" sz="1200" dirty="0" smtClean="0">
                <a:solidFill>
                  <a:schemeClr val="bg1"/>
                </a:solidFill>
              </a:rPr>
              <a:t>于食物的</a:t>
            </a:r>
            <a:r>
              <a:rPr lang="zh-CN" altLang="en-US" sz="1200" dirty="0" smtClean="0">
                <a:solidFill>
                  <a:schemeClr val="bg1"/>
                </a:solidFill>
              </a:rPr>
              <a:t>产地和生产工艺。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AU" sz="1200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现在面包生产商开始使用碘盐生产面包，我们碘的摄入量变高，但还是不能满足怀孕和哺乳期女性的需要。碘缺乏，会造成孩子的学习困难。海鲜是碘的重要来源，比如海藻和寿司。但因为寿司</a:t>
            </a:r>
            <a:r>
              <a:rPr lang="zh-CN" altLang="en-US" dirty="0" smtClean="0">
                <a:solidFill>
                  <a:schemeClr val="bg1"/>
                </a:solidFill>
              </a:rPr>
              <a:t>中含有生</a:t>
            </a:r>
            <a:r>
              <a:rPr lang="zh-CN" altLang="en-US" dirty="0" smtClean="0">
                <a:solidFill>
                  <a:schemeClr val="bg1"/>
                </a:solidFill>
              </a:rPr>
              <a:t>鱼</a:t>
            </a:r>
            <a:r>
              <a:rPr lang="zh-CN" altLang="en-US" dirty="0" smtClean="0">
                <a:solidFill>
                  <a:schemeClr val="bg1"/>
                </a:solidFill>
              </a:rPr>
              <a:t>，为了防止汞的积累，所</a:t>
            </a:r>
            <a:r>
              <a:rPr lang="zh-CN" altLang="en-US" dirty="0" smtClean="0">
                <a:solidFill>
                  <a:schemeClr val="bg1"/>
                </a:solidFill>
              </a:rPr>
              <a:t>以怀孕女</a:t>
            </a:r>
            <a:r>
              <a:rPr lang="zh-CN" altLang="en-US" dirty="0" smtClean="0">
                <a:solidFill>
                  <a:schemeClr val="bg1"/>
                </a:solidFill>
              </a:rPr>
              <a:t>性不宜摄入。</a:t>
            </a: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310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 smtClean="0">
                <a:solidFill>
                  <a:schemeClr val="bg1"/>
                </a:solidFill>
              </a:rPr>
              <a:t>每个女性都应使用含有碘的营养补充品。</a:t>
            </a:r>
            <a:endParaRPr lang="en-AU" dirty="0" smtClean="0">
              <a:solidFill>
                <a:schemeClr val="bg1"/>
              </a:solidFill>
            </a:endParaRPr>
          </a:p>
          <a:p>
            <a:pPr lvl="0"/>
            <a:endParaRPr lang="en-US" altLang="zh-CN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dirty="0" smtClean="0">
                <a:solidFill>
                  <a:schemeClr val="bg1"/>
                </a:solidFill>
              </a:rPr>
              <a:t>国家卫生和医学研究委员会和新西兰卫生部建议：怀孕女性应该摄入</a:t>
            </a:r>
            <a:r>
              <a:rPr lang="en-US" altLang="zh-CN" dirty="0" smtClean="0">
                <a:solidFill>
                  <a:schemeClr val="bg1"/>
                </a:solidFill>
              </a:rPr>
              <a:t>220</a:t>
            </a:r>
            <a:r>
              <a:rPr lang="zh-CN" altLang="en-US" dirty="0" smtClean="0">
                <a:solidFill>
                  <a:schemeClr val="bg1"/>
                </a:solidFill>
              </a:rPr>
              <a:t>毫克的碘，哺乳女性为</a:t>
            </a:r>
            <a:r>
              <a:rPr lang="en-US" altLang="zh-CN" dirty="0" smtClean="0">
                <a:solidFill>
                  <a:schemeClr val="bg1"/>
                </a:solidFill>
              </a:rPr>
              <a:t>270</a:t>
            </a:r>
            <a:r>
              <a:rPr lang="zh-CN" altLang="en-US" dirty="0" smtClean="0">
                <a:solidFill>
                  <a:schemeClr val="bg1"/>
                </a:solidFill>
              </a:rPr>
              <a:t>毫克。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lvl="0"/>
            <a:endParaRPr lang="en-AU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基本营养</a:t>
            </a:r>
            <a:r>
              <a:rPr lang="zh-CN" altLang="en-US" dirty="0" smtClean="0">
                <a:solidFill>
                  <a:schemeClr val="bg1"/>
                </a:solidFill>
              </a:rPr>
              <a:t>素含有</a:t>
            </a:r>
            <a:r>
              <a:rPr lang="en-US" altLang="zh-CN" dirty="0" smtClean="0">
                <a:solidFill>
                  <a:schemeClr val="bg1"/>
                </a:solidFill>
              </a:rPr>
              <a:t>300</a:t>
            </a:r>
            <a:r>
              <a:rPr lang="zh-CN" altLang="en-US" dirty="0" smtClean="0">
                <a:solidFill>
                  <a:schemeClr val="bg1"/>
                </a:solidFill>
              </a:rPr>
              <a:t>毫克的碘，所以完全合适怀孕和哺乳女性使用。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参考文献：</a:t>
            </a:r>
            <a:r>
              <a:rPr lang="en-US" dirty="0" smtClean="0">
                <a:solidFill>
                  <a:schemeClr val="bg1"/>
                </a:solidFill>
              </a:rPr>
              <a:t>Food Standards Australia New Zealand. Iodine in food last reviewed September 2012. Accessed 22 March 2013. Available from: </a:t>
            </a:r>
            <a:r>
              <a:rPr lang="en-US" u="sng" dirty="0" smtClean="0">
                <a:solidFill>
                  <a:schemeClr val="bg1"/>
                </a:solidFill>
                <a:hlinkClick r:id="rId3"/>
              </a:rPr>
              <a:t>http://www.foodstandards.gov.au/scienceandeducation/factsheets/factsheets/iodinefortification/iodineinfood.cfm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NHMRC Public Statement. Iodine supplementation for pregnant and breastfeeding women.  Accessed 22 March 2013. Available from: </a:t>
            </a:r>
            <a:r>
              <a:rPr lang="en-US" u="sng" dirty="0" smtClean="0">
                <a:solidFill>
                  <a:schemeClr val="bg1"/>
                </a:solidFill>
                <a:hlinkClick r:id="rId4"/>
              </a:rPr>
              <a:t>http://www.nhmrc.gov.au/_files_nhmrc/publications/attachments/new45_statement.pdf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310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科学家不断发现维生素</a:t>
            </a:r>
            <a:r>
              <a:rPr lang="en-US" altLang="zh-CN" dirty="0" smtClean="0">
                <a:solidFill>
                  <a:schemeClr val="bg1"/>
                </a:solidFill>
              </a:rPr>
              <a:t>D</a:t>
            </a:r>
            <a:r>
              <a:rPr lang="zh-CN" altLang="en-US" dirty="0" smtClean="0">
                <a:solidFill>
                  <a:schemeClr val="bg1"/>
                </a:solidFill>
              </a:rPr>
              <a:t>缺乏所带来的不良后果，并且设定了安全的摄取上限：</a:t>
            </a:r>
            <a:r>
              <a:rPr lang="en-US" altLang="zh-CN" dirty="0" smtClean="0">
                <a:solidFill>
                  <a:schemeClr val="bg1"/>
                </a:solidFill>
              </a:rPr>
              <a:t>4000</a:t>
            </a:r>
            <a:r>
              <a:rPr lang="zh-CN" altLang="en-US" dirty="0" smtClean="0">
                <a:solidFill>
                  <a:schemeClr val="bg1"/>
                </a:solidFill>
              </a:rPr>
              <a:t>国际单位。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171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参考文献：</a:t>
            </a:r>
            <a:r>
              <a:rPr lang="en-AU" dirty="0" smtClean="0">
                <a:solidFill>
                  <a:schemeClr val="bg1"/>
                </a:solidFill>
              </a:rPr>
              <a:t>Vitamin D deficiency strikes one-third of AustralianDeakin University</a:t>
            </a:r>
            <a:r>
              <a:rPr lang="zh-CN" altLang="en-US" dirty="0" smtClean="0">
                <a:solidFill>
                  <a:schemeClr val="bg1"/>
                </a:solidFill>
              </a:rPr>
              <a:t>一 </a:t>
            </a:r>
            <a:r>
              <a:rPr lang="en-AU" dirty="0" smtClean="0">
                <a:solidFill>
                  <a:schemeClr val="bg1"/>
                </a:solidFill>
              </a:rPr>
              <a:t>16 January2012. </a:t>
            </a:r>
            <a:r>
              <a:rPr lang="en-US" dirty="0" smtClean="0">
                <a:solidFill>
                  <a:schemeClr val="bg1"/>
                </a:solidFill>
              </a:rPr>
              <a:t>Accessed 22 March 2013. Available from:  </a:t>
            </a:r>
            <a:r>
              <a:rPr lang="en-AU" u="sng" dirty="0" smtClean="0">
                <a:solidFill>
                  <a:schemeClr val="bg1"/>
                </a:solidFill>
                <a:hlinkClick r:id="rId3"/>
              </a:rPr>
              <a:t>http://www.deakin.edu.au/news/2012/160112vitaminddeficiency.php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 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参考文献：</a:t>
            </a:r>
            <a:r>
              <a:rPr lang="en-AU" dirty="0" smtClean="0">
                <a:solidFill>
                  <a:schemeClr val="bg1"/>
                </a:solidFill>
              </a:rPr>
              <a:t>Office of Dietary Supplements. National Institutes of Health. Dietary Supplement Fact Sheet: Vitamin D. Last reviewed 24 June 2011. </a:t>
            </a:r>
            <a:r>
              <a:rPr lang="en-US" dirty="0" smtClean="0">
                <a:solidFill>
                  <a:schemeClr val="bg1"/>
                </a:solidFill>
              </a:rPr>
              <a:t>Accessed 22 March 2013. Available from:  </a:t>
            </a:r>
            <a:r>
              <a:rPr lang="en-AU" u="sng" dirty="0" smtClean="0">
                <a:solidFill>
                  <a:schemeClr val="bg1"/>
                </a:solidFill>
                <a:hlinkClick r:id="rId4"/>
              </a:rPr>
              <a:t>http://ods.od.nih.gov/factsheets/VitaminD-QuickFacts/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077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Vegemite</a:t>
            </a:r>
            <a:r>
              <a:rPr lang="en-AU" baseline="0" dirty="0" smtClean="0"/>
              <a:t> </a:t>
            </a:r>
            <a:r>
              <a:rPr lang="zh-CN" altLang="en-US" baseline="0" dirty="0" smtClean="0"/>
              <a:t>不含有维生素</a:t>
            </a:r>
            <a:r>
              <a:rPr lang="en-AU" baseline="0" dirty="0" smtClean="0"/>
              <a:t> B12 </a:t>
            </a:r>
            <a:r>
              <a:rPr lang="zh-CN" altLang="en-US" baseline="0" dirty="0" smtClean="0"/>
              <a:t>但</a:t>
            </a:r>
            <a:r>
              <a:rPr lang="en-AU" baseline="0" dirty="0" smtClean="0"/>
              <a:t> Marmite</a:t>
            </a:r>
            <a:r>
              <a:rPr lang="zh-CN" altLang="en-US" baseline="0" dirty="0" smtClean="0"/>
              <a:t>含</a:t>
            </a:r>
            <a:r>
              <a:rPr lang="zh-CN" altLang="en-US" baseline="0" dirty="0" smtClean="0"/>
              <a:t>有。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867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>
                <a:solidFill>
                  <a:schemeClr val="bg1"/>
                </a:solidFill>
              </a:rPr>
              <a:t>Anne Clarke</a:t>
            </a:r>
            <a:r>
              <a:rPr lang="zh-CN" altLang="en-US" sz="1200" dirty="0" smtClean="0">
                <a:solidFill>
                  <a:schemeClr val="bg1"/>
                </a:solidFill>
              </a:rPr>
              <a:t>博士</a:t>
            </a:r>
            <a:r>
              <a:rPr lang="en-AU" sz="1200" dirty="0" smtClean="0">
                <a:solidFill>
                  <a:schemeClr val="bg1"/>
                </a:solidFill>
              </a:rPr>
              <a:t>: </a:t>
            </a:r>
            <a:r>
              <a:rPr lang="en-AU" sz="1200" dirty="0" smtClean="0">
                <a:solidFill>
                  <a:schemeClr val="bg1"/>
                </a:solidFill>
              </a:rPr>
              <a:t>‘</a:t>
            </a:r>
            <a:r>
              <a:rPr lang="zh-CN" altLang="en-US" sz="1200" dirty="0" smtClean="0">
                <a:solidFill>
                  <a:schemeClr val="bg1"/>
                </a:solidFill>
              </a:rPr>
              <a:t>若</a:t>
            </a:r>
            <a:r>
              <a:rPr lang="en-US" altLang="zh-CN" sz="1200" dirty="0" smtClean="0">
                <a:solidFill>
                  <a:schemeClr val="bg1"/>
                </a:solidFill>
              </a:rPr>
              <a:t>20</a:t>
            </a:r>
            <a:r>
              <a:rPr lang="en-US" altLang="zh-CN" sz="1200" dirty="0" smtClean="0">
                <a:solidFill>
                  <a:schemeClr val="bg1"/>
                </a:solidFill>
              </a:rPr>
              <a:t>%</a:t>
            </a:r>
            <a:r>
              <a:rPr lang="zh-CN" altLang="en-US" sz="1200" dirty="0" smtClean="0">
                <a:solidFill>
                  <a:schemeClr val="bg1"/>
                </a:solidFill>
              </a:rPr>
              <a:t>的精子</a:t>
            </a:r>
            <a:r>
              <a:rPr lang="en-US" altLang="zh-CN" sz="1200" dirty="0" smtClean="0">
                <a:solidFill>
                  <a:schemeClr val="bg1"/>
                </a:solidFill>
              </a:rPr>
              <a:t>DNA</a:t>
            </a:r>
            <a:r>
              <a:rPr lang="zh-CN" altLang="en-US" sz="1200" dirty="0" smtClean="0">
                <a:solidFill>
                  <a:schemeClr val="bg1"/>
                </a:solidFill>
              </a:rPr>
              <a:t>有损</a:t>
            </a:r>
            <a:r>
              <a:rPr lang="zh-CN" altLang="en-US" sz="1200" dirty="0" smtClean="0">
                <a:solidFill>
                  <a:schemeClr val="bg1"/>
                </a:solidFill>
              </a:rPr>
              <a:t>伤，会导致夫</a:t>
            </a:r>
            <a:r>
              <a:rPr lang="zh-CN" altLang="en-US" sz="1200" dirty="0" smtClean="0">
                <a:solidFill>
                  <a:schemeClr val="bg1"/>
                </a:solidFill>
              </a:rPr>
              <a:t>妻怀孕的几率下降，流产的几</a:t>
            </a:r>
            <a:r>
              <a:rPr lang="zh-CN" altLang="en-US" sz="1200" dirty="0" smtClean="0">
                <a:solidFill>
                  <a:schemeClr val="bg1"/>
                </a:solidFill>
              </a:rPr>
              <a:t>率会增加</a:t>
            </a:r>
            <a:r>
              <a:rPr lang="en-US" altLang="zh-CN" sz="1200" dirty="0" smtClean="0">
                <a:solidFill>
                  <a:schemeClr val="bg1"/>
                </a:solidFill>
              </a:rPr>
              <a:t>3-4</a:t>
            </a:r>
            <a:r>
              <a:rPr lang="zh-CN" altLang="en-US" sz="1200" dirty="0" smtClean="0">
                <a:solidFill>
                  <a:schemeClr val="bg1"/>
                </a:solidFill>
              </a:rPr>
              <a:t>倍。</a:t>
            </a:r>
            <a:r>
              <a:rPr lang="en-AU" sz="1200" dirty="0" smtClean="0">
                <a:solidFill>
                  <a:schemeClr val="bg1"/>
                </a:solidFill>
              </a:rPr>
              <a:t>’ 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尽管饮食不是唯一原因，但非常重要。因为摄入富含抗氧化剂的饮食对男士很重要。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404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aseline="0" dirty="0" smtClean="0"/>
              <a:t>这段信息来自悉尼生育中心的</a:t>
            </a:r>
            <a:r>
              <a:rPr lang="en-AU" dirty="0" smtClean="0"/>
              <a:t>Anne Clarke</a:t>
            </a:r>
            <a:r>
              <a:rPr lang="en-AU" baseline="0" dirty="0" smtClean="0"/>
              <a:t> </a:t>
            </a:r>
            <a:r>
              <a:rPr lang="zh-CN" altLang="en-US" baseline="0" dirty="0" smtClean="0"/>
              <a:t>博士。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650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495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澳洲利亚国家卫生与医学研究委员会发布的最新营养指南指出：均衡膳食营养和体育锻炼对于健康来说缺一不可。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7625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钙是身体构建骨骼的主要成分，而且钙对健康的神经传导和心肌沟通有很重要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r>
              <a:rPr lang="zh-CN" altLang="en-US" sz="1200" dirty="0" smtClean="0">
                <a:solidFill>
                  <a:schemeClr val="bg1"/>
                </a:solidFill>
              </a:rPr>
              <a:t>因为胎</a:t>
            </a:r>
            <a:r>
              <a:rPr lang="zh-CN" altLang="en-US" sz="1200" dirty="0" smtClean="0">
                <a:solidFill>
                  <a:schemeClr val="bg1"/>
                </a:solidFill>
              </a:rPr>
              <a:t>儿的钙质吸收主要来自母亲</a:t>
            </a:r>
            <a:r>
              <a:rPr lang="zh-CN" altLang="en-US" sz="1200" dirty="0" smtClean="0">
                <a:solidFill>
                  <a:schemeClr val="bg1"/>
                </a:solidFill>
              </a:rPr>
              <a:t>。所以，对</a:t>
            </a:r>
            <a:r>
              <a:rPr lang="zh-CN" altLang="en-US" sz="1200" dirty="0" smtClean="0">
                <a:solidFill>
                  <a:schemeClr val="bg1"/>
                </a:solidFill>
              </a:rPr>
              <a:t>于那些不吃乳制品，或有维生素</a:t>
            </a:r>
            <a:r>
              <a:rPr lang="en-US" altLang="zh-CN" sz="1200" dirty="0" smtClean="0">
                <a:solidFill>
                  <a:schemeClr val="bg1"/>
                </a:solidFill>
              </a:rPr>
              <a:t>D</a:t>
            </a:r>
            <a:r>
              <a:rPr lang="zh-CN" altLang="en-US" sz="1200" dirty="0" smtClean="0">
                <a:solidFill>
                  <a:schemeClr val="bg1"/>
                </a:solidFill>
              </a:rPr>
              <a:t>缺乏的女性，需要补充钙质。咨询下医生。</a:t>
            </a:r>
            <a:endParaRPr lang="en-AU" sz="1200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338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铁质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怀孕期间，你身体需要更多的铁为母亲和胎儿制造更多的血管。胎儿也会在母体的前</a:t>
            </a:r>
            <a:r>
              <a:rPr lang="en-US" altLang="zh-CN" dirty="0" smtClean="0">
                <a:solidFill>
                  <a:schemeClr val="bg1"/>
                </a:solidFill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</a:rPr>
              <a:t>个月存储铁质。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 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在怀孕</a:t>
            </a:r>
            <a:r>
              <a:rPr lang="zh-CN" altLang="en-US" baseline="0" dirty="0" smtClean="0">
                <a:solidFill>
                  <a:schemeClr val="bg1"/>
                </a:solidFill>
              </a:rPr>
              <a:t>期间，因为月经停止，身体会丢失铁质，但身体因为吸收铁的效率增加。</a:t>
            </a:r>
            <a:endParaRPr lang="en-US" altLang="zh-CN" baseline="0" dirty="0" smtClean="0">
              <a:solidFill>
                <a:schemeClr val="bg1"/>
              </a:solidFill>
            </a:endParaRPr>
          </a:p>
          <a:p>
            <a:r>
              <a:rPr lang="zh-CN" altLang="en-US" baseline="0" dirty="0" smtClean="0">
                <a:solidFill>
                  <a:schemeClr val="bg1"/>
                </a:solidFill>
              </a:rPr>
              <a:t>如果你缺铁，你可能需要额外补充。尤其当你怀了不止一个孩子。还有那些素食的母亲，年轻的妈妈们。 与医生交流下，看你是否需要补铁，摄入铁质过量会有毒性。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参考文献：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AU" dirty="0" smtClean="0">
                <a:solidFill>
                  <a:schemeClr val="bg1"/>
                </a:solidFill>
              </a:rPr>
              <a:t>Better Health Channel. Pregnancy and diet. Last updated 26 February 2013. </a:t>
            </a:r>
            <a:r>
              <a:rPr lang="en-US" dirty="0" smtClean="0">
                <a:solidFill>
                  <a:schemeClr val="bg1"/>
                </a:solidFill>
              </a:rPr>
              <a:t>Accessed 22 March 2013. Available from:  </a:t>
            </a:r>
            <a:r>
              <a:rPr lang="en-US" u="sng" dirty="0" smtClean="0">
                <a:hlinkClick r:id="rId3"/>
              </a:rPr>
              <a:t>http://www.betterhealth.vic.gov.au/bhcv2/bhcarticles.nsf/pages/Pregnancy_and_diet</a:t>
            </a:r>
            <a:r>
              <a:rPr lang="en-US" dirty="0" smtClean="0"/>
              <a:t> 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338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chemeClr val="bg1">
                    <a:lumMod val="95000"/>
                  </a:schemeClr>
                </a:solidFill>
              </a:rPr>
              <a:t>http://www.foodstandards.gov.au/consumerinformation/pregnancyandhealthyeating</a:t>
            </a:r>
            <a:endParaRPr lang="en-A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AU" u="sng" dirty="0" smtClean="0">
                <a:solidFill>
                  <a:schemeClr val="bg1"/>
                </a:solidFill>
              </a:rPr>
              <a:t> 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860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341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健康饮食需要均衡全面的食物。这些食物包括：面包，麦片，</a:t>
            </a:r>
            <a:r>
              <a:rPr lang="zh-CN" altLang="en-US" baseline="0" dirty="0" smtClean="0">
                <a:solidFill>
                  <a:schemeClr val="bg1"/>
                </a:solidFill>
              </a:rPr>
              <a:t> 比如米饭，意大利面，小米，面条等。你也可以选择全麦的品种，这样不仅可以为你提供更长久的能量，膳食纤维，维生素</a:t>
            </a:r>
            <a:r>
              <a:rPr lang="en-US" altLang="zh-CN" baseline="0" dirty="0" smtClean="0">
                <a:solidFill>
                  <a:schemeClr val="bg1"/>
                </a:solidFill>
              </a:rPr>
              <a:t>B</a:t>
            </a:r>
            <a:r>
              <a:rPr lang="zh-CN" altLang="en-US" baseline="0" dirty="0" smtClean="0">
                <a:solidFill>
                  <a:schemeClr val="bg1"/>
                </a:solidFill>
              </a:rPr>
              <a:t>族，铁质及其它营养素。每日大约需要</a:t>
            </a:r>
            <a:r>
              <a:rPr lang="en-US" altLang="zh-CN" baseline="0" dirty="0" smtClean="0">
                <a:solidFill>
                  <a:schemeClr val="bg1"/>
                </a:solidFill>
              </a:rPr>
              <a:t>6</a:t>
            </a:r>
            <a:r>
              <a:rPr lang="zh-CN" altLang="en-US" baseline="0" dirty="0" smtClean="0">
                <a:solidFill>
                  <a:schemeClr val="bg1"/>
                </a:solidFill>
              </a:rPr>
              <a:t>份这样的食物。蔬菜：可以选择新鲜的，速冻的，豆类。这些食物的热量低，营养高，而且含有重要的植物有益成分，抗氧化剂，膳食纤维，维生素</a:t>
            </a:r>
            <a:r>
              <a:rPr lang="en-US" altLang="zh-CN" baseline="0" dirty="0" smtClean="0">
                <a:solidFill>
                  <a:schemeClr val="bg1"/>
                </a:solidFill>
              </a:rPr>
              <a:t>A</a:t>
            </a:r>
            <a:r>
              <a:rPr lang="zh-CN" altLang="en-US" baseline="0" dirty="0" smtClean="0">
                <a:solidFill>
                  <a:schemeClr val="bg1"/>
                </a:solidFill>
              </a:rPr>
              <a:t>和</a:t>
            </a:r>
            <a:r>
              <a:rPr lang="en-US" altLang="zh-CN" baseline="0" dirty="0" smtClean="0">
                <a:solidFill>
                  <a:schemeClr val="bg1"/>
                </a:solidFill>
              </a:rPr>
              <a:t>C</a:t>
            </a:r>
            <a:r>
              <a:rPr lang="zh-CN" altLang="en-US" baseline="0" dirty="0" smtClean="0">
                <a:solidFill>
                  <a:schemeClr val="bg1"/>
                </a:solidFill>
              </a:rPr>
              <a:t>，叶酸，以及水分。每日大约需要</a:t>
            </a:r>
            <a:r>
              <a:rPr lang="en-US" altLang="zh-CN" baseline="0" dirty="0" smtClean="0">
                <a:solidFill>
                  <a:schemeClr val="bg1"/>
                </a:solidFill>
              </a:rPr>
              <a:t>5</a:t>
            </a:r>
            <a:r>
              <a:rPr lang="zh-CN" altLang="en-US" baseline="0" dirty="0" smtClean="0">
                <a:solidFill>
                  <a:schemeClr val="bg1"/>
                </a:solidFill>
              </a:rPr>
              <a:t>份。水果：富含各种水溶性的维生素，而且含有低血糖指数的碳水化合物。 水果的口味可以满足你对甜食的欲望。每日摄取两份。乳制品或含钙高的豆制品：选择低脂的乳制品，高钙的豆制品来满足钙，蛋白和更多营养需要。每日需求三份以上。</a:t>
            </a:r>
            <a:endParaRPr lang="en-AU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肉类或类似替代物：</a:t>
            </a:r>
            <a:r>
              <a:rPr lang="zh-CN" altLang="en-US" baseline="0" dirty="0" smtClean="0">
                <a:solidFill>
                  <a:schemeClr val="bg1"/>
                </a:solidFill>
              </a:rPr>
              <a:t>精肉，家禽，鱼类，海鲜，豆类，鸡蛋，坚果等。每日需要</a:t>
            </a:r>
            <a:r>
              <a:rPr lang="en-US" altLang="zh-CN" baseline="0" dirty="0" smtClean="0">
                <a:solidFill>
                  <a:schemeClr val="bg1"/>
                </a:solidFill>
              </a:rPr>
              <a:t>2-3</a:t>
            </a:r>
            <a:r>
              <a:rPr lang="zh-CN" altLang="en-US" baseline="0" dirty="0" smtClean="0">
                <a:solidFill>
                  <a:schemeClr val="bg1"/>
                </a:solidFill>
              </a:rPr>
              <a:t>份。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652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23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solidFill>
                  <a:schemeClr val="bg1"/>
                </a:solidFill>
              </a:rPr>
              <a:t>USANA</a:t>
            </a:r>
            <a:r>
              <a:rPr lang="zh-CN" altLang="en-US" dirty="0" smtClean="0">
                <a:solidFill>
                  <a:schemeClr val="bg1"/>
                </a:solidFill>
              </a:rPr>
              <a:t>的创始人华斯博士的独特配方（全面的各种</a:t>
            </a:r>
            <a:r>
              <a:rPr lang="zh-CN" altLang="en-US" sz="1200" dirty="0" smtClean="0">
                <a:solidFill>
                  <a:schemeClr val="bg1"/>
                </a:solidFill>
              </a:rPr>
              <a:t>维生素，矿物质，植物精华，抗氧化剂</a:t>
            </a:r>
            <a:r>
              <a:rPr lang="zh-CN" altLang="en-US" dirty="0" smtClean="0">
                <a:solidFill>
                  <a:schemeClr val="bg1"/>
                </a:solidFill>
              </a:rPr>
              <a:t>）在不仅细胞层面上为身体提供营养，而且有助身体全面健康。</a:t>
            </a:r>
            <a:r>
              <a:rPr lang="zh-CN" altLang="en-US" sz="1200" dirty="0" smtClean="0">
                <a:solidFill>
                  <a:schemeClr val="bg1"/>
                </a:solidFill>
              </a:rPr>
              <a:t>经常使用基本营养素可以预防缺乏症，为身体健康提供充足的维生素和矿物质；身体健康不是一日之功，长期的健康生活方式会对终身有益，适用基本营养素也是这样的。</a:t>
            </a:r>
            <a:endParaRPr lang="en-AU" sz="1200" dirty="0" smtClean="0">
              <a:solidFill>
                <a:schemeClr val="bg1"/>
              </a:solidFill>
            </a:endParaRPr>
          </a:p>
          <a:p>
            <a:endParaRPr lang="en-AU" dirty="0" smtClean="0">
              <a:solidFill>
                <a:schemeClr val="bg1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20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dirty="0" smtClean="0">
                <a:solidFill>
                  <a:schemeClr val="bg1"/>
                </a:solidFill>
              </a:rPr>
              <a:t>运动员对营养的要求更高，</a:t>
            </a:r>
            <a:r>
              <a:rPr lang="zh-CN" altLang="en-US" sz="1200" baseline="0" dirty="0" smtClean="0">
                <a:solidFill>
                  <a:schemeClr val="bg1"/>
                </a:solidFill>
              </a:rPr>
              <a:t> 因为</a:t>
            </a:r>
            <a:r>
              <a:rPr lang="zh-CN" altLang="en-US" sz="1200" dirty="0" smtClean="0">
                <a:solidFill>
                  <a:schemeClr val="bg1"/>
                </a:solidFill>
              </a:rPr>
              <a:t>艰苦的训练使体内产生更多的自由基，因为对抗氧化剂（贝塔</a:t>
            </a:r>
            <a:r>
              <a:rPr lang="en-US" altLang="zh-CN" sz="1200" dirty="0" smtClean="0">
                <a:solidFill>
                  <a:schemeClr val="bg1"/>
                </a:solidFill>
              </a:rPr>
              <a:t>-</a:t>
            </a:r>
            <a:r>
              <a:rPr lang="zh-CN" altLang="en-US" sz="1200" dirty="0" smtClean="0">
                <a:solidFill>
                  <a:schemeClr val="bg1"/>
                </a:solidFill>
              </a:rPr>
              <a:t>胡萝卜素，生物酮，维生素</a:t>
            </a:r>
            <a:r>
              <a:rPr lang="en-US" altLang="zh-CN" sz="1200" dirty="0" smtClean="0">
                <a:solidFill>
                  <a:schemeClr val="bg1"/>
                </a:solidFill>
              </a:rPr>
              <a:t>C</a:t>
            </a:r>
            <a:r>
              <a:rPr lang="zh-CN" altLang="en-US" sz="1200" dirty="0" smtClean="0">
                <a:solidFill>
                  <a:schemeClr val="bg1"/>
                </a:solidFill>
              </a:rPr>
              <a:t>和</a:t>
            </a:r>
            <a:r>
              <a:rPr lang="en-US" altLang="zh-CN" sz="1200" dirty="0" smtClean="0">
                <a:solidFill>
                  <a:schemeClr val="bg1"/>
                </a:solidFill>
              </a:rPr>
              <a:t>E</a:t>
            </a:r>
            <a:r>
              <a:rPr lang="zh-CN" altLang="en-US" sz="1200" dirty="0" smtClean="0">
                <a:solidFill>
                  <a:schemeClr val="bg1"/>
                </a:solidFill>
              </a:rPr>
              <a:t>）的要求更高。为保持强健的骨骼和关节，摄入足够的钙和铁是非常重要的。基本营养素含有的成份可以帮助身体从食物中吸收更多的铁，尽管它本身不含有铁，因此请与饭食一起食用基本营养素。</a:t>
            </a:r>
            <a:endParaRPr lang="en-AU" sz="12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36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96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>
                <a:solidFill>
                  <a:schemeClr val="bg1"/>
                </a:solidFill>
              </a:rPr>
              <a:t>年纪变大会影响身体对维生素和矿物质的吸收</a:t>
            </a:r>
            <a:r>
              <a:rPr lang="zh-CN" altLang="en-US" dirty="0" smtClean="0">
                <a:solidFill>
                  <a:schemeClr val="bg1"/>
                </a:solidFill>
              </a:rPr>
              <a:t>，同时身</a:t>
            </a:r>
            <a:r>
              <a:rPr lang="zh-CN" altLang="en-US" dirty="0" smtClean="0">
                <a:solidFill>
                  <a:schemeClr val="bg1"/>
                </a:solidFill>
              </a:rPr>
              <a:t>体对食物的需求在下降，吸收的功能也在下降。比如，维生素</a:t>
            </a:r>
            <a:r>
              <a:rPr lang="en-US" altLang="zh-CN" dirty="0" smtClean="0">
                <a:solidFill>
                  <a:schemeClr val="bg1"/>
                </a:solidFill>
              </a:rPr>
              <a:t>B12</a:t>
            </a:r>
            <a:r>
              <a:rPr lang="zh-CN" altLang="en-US" dirty="0" smtClean="0">
                <a:solidFill>
                  <a:schemeClr val="bg1"/>
                </a:solidFill>
              </a:rPr>
              <a:t>，虽然身体的需求很大，但吸收的效率在随着年纪增长和下降。因此，身体对高品质的营养品的需求显得</a:t>
            </a:r>
            <a:r>
              <a:rPr lang="zh-CN" altLang="en-US" baseline="0" dirty="0" smtClean="0">
                <a:solidFill>
                  <a:schemeClr val="bg1"/>
                </a:solidFill>
              </a:rPr>
              <a:t>愈发重要。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926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 smtClean="0">
                <a:solidFill>
                  <a:schemeClr val="bg1"/>
                </a:solidFill>
              </a:rPr>
              <a:t>研究显示：我们中的很多人都缺乏阳光维生素</a:t>
            </a:r>
            <a:r>
              <a:rPr lang="en-US" altLang="zh-CN" dirty="0" smtClean="0">
                <a:solidFill>
                  <a:schemeClr val="bg1"/>
                </a:solidFill>
              </a:rPr>
              <a:t>D</a:t>
            </a:r>
            <a:r>
              <a:rPr lang="zh-CN" altLang="en-US" dirty="0" smtClean="0">
                <a:solidFill>
                  <a:schemeClr val="bg1"/>
                </a:solidFill>
              </a:rPr>
              <a:t>。维生素</a:t>
            </a:r>
            <a:r>
              <a:rPr lang="en-US" altLang="zh-CN" dirty="0" smtClean="0">
                <a:solidFill>
                  <a:schemeClr val="bg1"/>
                </a:solidFill>
              </a:rPr>
              <a:t>D</a:t>
            </a:r>
            <a:r>
              <a:rPr lang="zh-CN" altLang="en-US" dirty="0" smtClean="0">
                <a:solidFill>
                  <a:schemeClr val="bg1"/>
                </a:solidFill>
              </a:rPr>
              <a:t>的功能包括：促进免疫力，维持健壮的骨骼，牙齿，并减低很多慢性疾病的风险。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如果你接触阳光有限，或者你的皮肤颜色较深，或者你因为文化原因遮挡你的皮肤，你可能有缺乏维生素的危险。如果因为担心晒伤，涂抹防晒霜，也会营养阳光照射肌肤，产生维生素</a:t>
            </a:r>
            <a:r>
              <a:rPr lang="en-US" altLang="zh-CN" dirty="0" smtClean="0">
                <a:solidFill>
                  <a:schemeClr val="bg1"/>
                </a:solidFill>
              </a:rPr>
              <a:t>D</a:t>
            </a:r>
            <a:r>
              <a:rPr lang="zh-CN" altLang="en-US" dirty="0" smtClean="0">
                <a:solidFill>
                  <a:schemeClr val="bg1"/>
                </a:solidFill>
              </a:rPr>
              <a:t>。体重超重或者肥胖的人群可能也需要维生素</a:t>
            </a:r>
            <a:r>
              <a:rPr lang="en-US" altLang="zh-CN" dirty="0" smtClean="0">
                <a:solidFill>
                  <a:schemeClr val="bg1"/>
                </a:solidFill>
              </a:rPr>
              <a:t>D</a:t>
            </a:r>
            <a:r>
              <a:rPr lang="zh-CN" altLang="en-US" dirty="0" smtClean="0">
                <a:solidFill>
                  <a:schemeClr val="bg1"/>
                </a:solidFill>
              </a:rPr>
              <a:t>补充，因为即使身体产品维生素</a:t>
            </a:r>
            <a:r>
              <a:rPr lang="en-US" altLang="zh-CN" dirty="0" smtClean="0">
                <a:solidFill>
                  <a:schemeClr val="bg1"/>
                </a:solidFill>
              </a:rPr>
              <a:t>D</a:t>
            </a:r>
            <a:r>
              <a:rPr lang="zh-CN" altLang="en-US" dirty="0" smtClean="0">
                <a:solidFill>
                  <a:schemeClr val="bg1"/>
                </a:solidFill>
              </a:rPr>
              <a:t>，但因为脂肪过多，会影响身体吸收。</a:t>
            </a:r>
            <a:endParaRPr lang="en-AU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D587E-8771-4D71-8C2F-29E6EFDAA186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8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1B7131-2544-4829-82D6-31FDC8C6E8E1}" type="datetimeFigureOut">
              <a:rPr lang="en-AU" smtClean="0"/>
              <a:t>24/04/2013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1DEB754-CA3C-43C0-A222-8D083EA4D182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Marketing\Marketing Creative\Editorial\Product of the month April 2013 Essentials\POM Essentials Sl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016"/>
            <a:ext cx="8206680" cy="119675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老年人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64" y="1700808"/>
            <a:ext cx="8892480" cy="4608512"/>
          </a:xfrm>
        </p:spPr>
        <p:txBody>
          <a:bodyPr>
            <a:normAutofit/>
          </a:bodyPr>
          <a:lstStyle/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人体随着年龄的增</a:t>
            </a:r>
            <a:r>
              <a:rPr lang="zh-CN" altLang="en-US" sz="3200" dirty="0" smtClean="0">
                <a:solidFill>
                  <a:schemeClr val="bg1"/>
                </a:solidFill>
              </a:rPr>
              <a:t>大</a:t>
            </a:r>
            <a:r>
              <a:rPr lang="zh-CN" altLang="en-US" sz="3200" dirty="0" smtClean="0">
                <a:solidFill>
                  <a:schemeClr val="bg1"/>
                </a:solidFill>
              </a:rPr>
              <a:t>，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对</a:t>
            </a:r>
            <a:r>
              <a:rPr lang="zh-CN" altLang="en-US" sz="3200" dirty="0" smtClean="0">
                <a:solidFill>
                  <a:schemeClr val="bg1"/>
                </a:solidFill>
              </a:rPr>
              <a:t>食</a:t>
            </a:r>
            <a:r>
              <a:rPr lang="zh-CN" altLang="en-US" sz="3200" dirty="0" smtClean="0">
                <a:solidFill>
                  <a:schemeClr val="bg1"/>
                </a:solidFill>
              </a:rPr>
              <a:t>物的需求会减少，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而</a:t>
            </a:r>
            <a:r>
              <a:rPr lang="zh-CN" altLang="en-US" sz="3200" dirty="0" smtClean="0">
                <a:solidFill>
                  <a:schemeClr val="bg1"/>
                </a:solidFill>
              </a:rPr>
              <a:t>身体对</a:t>
            </a:r>
            <a:r>
              <a:rPr lang="zh-CN" altLang="en-US" sz="3200" dirty="0" smtClean="0">
                <a:solidFill>
                  <a:schemeClr val="bg1"/>
                </a:solidFill>
              </a:rPr>
              <a:t>营</a:t>
            </a:r>
            <a:r>
              <a:rPr lang="zh-CN" altLang="en-US" sz="3200" dirty="0" smtClean="0">
                <a:solidFill>
                  <a:schemeClr val="bg1"/>
                </a:solidFill>
              </a:rPr>
              <a:t>养的</a:t>
            </a:r>
            <a:r>
              <a:rPr lang="zh-CN" altLang="en-US" sz="3200" dirty="0" smtClean="0">
                <a:solidFill>
                  <a:schemeClr val="bg1"/>
                </a:solidFill>
              </a:rPr>
              <a:t>吸</a:t>
            </a:r>
            <a:r>
              <a:rPr lang="zh-CN" altLang="en-US" sz="3200" dirty="0" smtClean="0">
                <a:solidFill>
                  <a:schemeClr val="bg1"/>
                </a:solidFill>
              </a:rPr>
              <a:t>收会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变</a:t>
            </a:r>
            <a:r>
              <a:rPr lang="zh-CN" altLang="en-US" sz="3200" dirty="0" smtClean="0">
                <a:solidFill>
                  <a:schemeClr val="bg1"/>
                </a:solidFill>
              </a:rPr>
              <a:t>差</a:t>
            </a:r>
            <a:r>
              <a:rPr lang="zh-CN" altLang="en-US" sz="3200" dirty="0" smtClean="0">
                <a:solidFill>
                  <a:schemeClr val="bg1"/>
                </a:solidFill>
              </a:rPr>
              <a:t>，比</a:t>
            </a:r>
            <a:r>
              <a:rPr lang="zh-CN" altLang="en-US" sz="3200" dirty="0" smtClean="0">
                <a:solidFill>
                  <a:schemeClr val="bg1"/>
                </a:solidFill>
              </a:rPr>
              <a:t>如维生素</a:t>
            </a:r>
            <a:r>
              <a:rPr lang="en-US" altLang="zh-CN" sz="3200" dirty="0" err="1" smtClean="0">
                <a:solidFill>
                  <a:schemeClr val="bg1"/>
                </a:solidFill>
              </a:rPr>
              <a:t>B12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</a:rPr>
              <a:t>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因此对</a:t>
            </a:r>
            <a:r>
              <a:rPr lang="zh-CN" altLang="en-US" sz="3200" dirty="0" smtClean="0">
                <a:solidFill>
                  <a:schemeClr val="bg1"/>
                </a:solidFill>
              </a:rPr>
              <a:t>高品质营养的需</a:t>
            </a:r>
            <a:r>
              <a:rPr lang="zh-CN" altLang="en-US" sz="3200" dirty="0" smtClean="0">
                <a:solidFill>
                  <a:schemeClr val="bg1"/>
                </a:solidFill>
              </a:rPr>
              <a:t>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变得越</a:t>
            </a:r>
            <a:r>
              <a:rPr lang="zh-CN" altLang="en-US" sz="3200" dirty="0" smtClean="0">
                <a:solidFill>
                  <a:schemeClr val="bg1"/>
                </a:solidFill>
              </a:rPr>
              <a:t>发重要。</a:t>
            </a:r>
            <a:endParaRPr lang="en-AU" sz="32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17" y="1916832"/>
            <a:ext cx="370508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-27384"/>
            <a:ext cx="8206680" cy="126876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维生素</a:t>
            </a:r>
            <a:r>
              <a:rPr lang="en-AU" b="1" dirty="0" smtClean="0">
                <a:solidFill>
                  <a:schemeClr val="bg1"/>
                </a:solidFill>
              </a:rPr>
              <a:t>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19" y="1484784"/>
            <a:ext cx="8877478" cy="4608512"/>
          </a:xfrm>
        </p:spPr>
        <p:txBody>
          <a:bodyPr>
            <a:noAutofit/>
          </a:bodyPr>
          <a:lstStyle/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在澳洲和新西兰平均每三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个人中就有一个人缺乏维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生素</a:t>
            </a:r>
            <a:r>
              <a:rPr lang="en-US" altLang="zh-CN" sz="3200" dirty="0" smtClean="0">
                <a:solidFill>
                  <a:schemeClr val="bg1"/>
                </a:solidFill>
              </a:rPr>
              <a:t>D</a:t>
            </a:r>
            <a:r>
              <a:rPr lang="zh-CN" altLang="en-US" sz="3200" dirty="0" smtClean="0">
                <a:solidFill>
                  <a:schemeClr val="bg1"/>
                </a:solidFill>
              </a:rPr>
              <a:t>。</a:t>
            </a:r>
            <a:endParaRPr lang="en-AU" sz="3200" dirty="0" smtClean="0">
              <a:solidFill>
                <a:schemeClr val="bg1"/>
              </a:solidFill>
            </a:endParaRPr>
          </a:p>
          <a:p>
            <a:pPr lvl="0"/>
            <a:endParaRPr lang="en-AU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易缺乏人群包括：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接受阳光照射有限，皮肤颜色较深的人，用遮阳物遮挡皮肤的人，还有超重，肥胖的人。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9080"/>
            <a:ext cx="405294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258167"/>
            <a:ext cx="8206680" cy="1802681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怀孕的重要营养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19" y="1556792"/>
            <a:ext cx="8885401" cy="460851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关于怀孕的问题，不是所有怀孕都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在计划之中的。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国家卫生及医学研究委员会推荐一系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列适合怀孕和哺乳期女性的重要营养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素，而且其中很多应在孕前就开始。</a:t>
            </a:r>
            <a:endParaRPr lang="en-A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5144"/>
            <a:ext cx="2836729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9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06680" cy="1802681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叶酸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964488" cy="5184576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摄入含有叶酸的各种水果和蔬菜</a:t>
            </a:r>
            <a:endParaRPr lang="en-AU" sz="3200" dirty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摄入足够的叶酸预防神经管缺</a:t>
            </a:r>
            <a:r>
              <a:rPr lang="zh-CN" altLang="en-US" sz="3200" dirty="0" smtClean="0">
                <a:solidFill>
                  <a:schemeClr val="bg1"/>
                </a:solidFill>
              </a:rPr>
              <a:t>陷。</a:t>
            </a:r>
            <a:endParaRPr lang="en-AU" sz="3200" dirty="0" smtClean="0">
              <a:solidFill>
                <a:schemeClr val="bg1"/>
              </a:solidFill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政府强烈建议在怀孕前摄入叶酸，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zh-CN" altLang="en-US" sz="3200" b="1" dirty="0" smtClean="0">
                <a:solidFill>
                  <a:schemeClr val="bg1"/>
                </a:solidFill>
              </a:rPr>
              <a:t>最好在怀孕的三个月前就开始。</a:t>
            </a:r>
            <a:endParaRPr lang="en-AU" sz="3200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en-AU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12" y="1757617"/>
            <a:ext cx="2844000" cy="30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134672" cy="1802681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碘</a:t>
            </a:r>
            <a:r>
              <a:rPr lang="en-AU" b="1" dirty="0" smtClean="0">
                <a:solidFill>
                  <a:schemeClr val="bg1"/>
                </a:solidFill>
              </a:rPr>
              <a:t>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460851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自</a:t>
            </a:r>
            <a:r>
              <a:rPr lang="en-US" altLang="zh-CN" sz="2800" dirty="0" smtClean="0">
                <a:solidFill>
                  <a:schemeClr val="bg1"/>
                </a:solidFill>
              </a:rPr>
              <a:t>2000</a:t>
            </a:r>
            <a:r>
              <a:rPr lang="zh-CN" altLang="en-US" sz="2800" dirty="0" smtClean="0">
                <a:solidFill>
                  <a:schemeClr val="bg1"/>
                </a:solidFill>
              </a:rPr>
              <a:t>年起，轻度到中度的碘缺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乏症在澳纽地区开始变的明显</a:t>
            </a:r>
            <a:r>
              <a:rPr lang="zh-CN" altLang="en-US" sz="2800" dirty="0">
                <a:solidFill>
                  <a:schemeClr val="bg1"/>
                </a:solidFill>
              </a:rPr>
              <a:t>。</a:t>
            </a:r>
            <a:endParaRPr lang="en-AU" sz="2800" dirty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澳</a:t>
            </a:r>
            <a:r>
              <a:rPr lang="zh-CN" altLang="en-US" sz="2800" dirty="0" smtClean="0">
                <a:solidFill>
                  <a:schemeClr val="bg1"/>
                </a:solidFill>
              </a:rPr>
              <a:t>纽食品标准委员会指出：碘在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很</a:t>
            </a:r>
            <a:r>
              <a:rPr lang="zh-CN" altLang="en-US" sz="2800" dirty="0" smtClean="0">
                <a:solidFill>
                  <a:schemeClr val="bg1"/>
                </a:solidFill>
              </a:rPr>
              <a:t>多食物中</a:t>
            </a:r>
            <a:r>
              <a:rPr lang="zh-CN" altLang="en-US" sz="2800" dirty="0" smtClean="0">
                <a:solidFill>
                  <a:schemeClr val="bg1"/>
                </a:solidFill>
              </a:rPr>
              <a:t>存在，但澳纽地区</a:t>
            </a:r>
            <a:r>
              <a:rPr lang="zh-CN" altLang="en-US" sz="2800" dirty="0" smtClean="0">
                <a:solidFill>
                  <a:schemeClr val="bg1"/>
                </a:solidFill>
              </a:rPr>
              <a:t>的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很多食物的碘</a:t>
            </a:r>
            <a:r>
              <a:rPr lang="zh-CN" altLang="en-US" sz="2800" dirty="0" smtClean="0">
                <a:solidFill>
                  <a:schemeClr val="bg1"/>
                </a:solidFill>
              </a:rPr>
              <a:t>含量偏低</a:t>
            </a:r>
            <a:r>
              <a:rPr lang="zh-CN" altLang="en-US" sz="2800" dirty="0" smtClean="0">
                <a:solidFill>
                  <a:schemeClr val="bg1"/>
                </a:solidFill>
              </a:rPr>
              <a:t>，因此碘</a:t>
            </a:r>
            <a:r>
              <a:rPr lang="zh-CN" altLang="en-US" sz="2800" dirty="0" smtClean="0">
                <a:solidFill>
                  <a:schemeClr val="bg1"/>
                </a:solidFill>
              </a:rPr>
              <a:t>缺乏开始变得普遍。</a:t>
            </a:r>
            <a:endParaRPr lang="en-AU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9" y="1521080"/>
            <a:ext cx="3562343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3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712968" cy="3140968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/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12968" cy="5328592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怀孕期间摄入含碘的营养补充品。</a:t>
            </a:r>
            <a:endParaRPr lang="en-AU" sz="2800" dirty="0" smtClean="0">
              <a:solidFill>
                <a:schemeClr val="bg1"/>
              </a:solidFill>
            </a:endParaRPr>
          </a:p>
          <a:p>
            <a:pPr lvl="0"/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国家</a:t>
            </a:r>
            <a:r>
              <a:rPr lang="zh-CN" altLang="en-US" sz="2800" dirty="0">
                <a:solidFill>
                  <a:schemeClr val="bg1"/>
                </a:solidFill>
              </a:rPr>
              <a:t>卫生和医学研究委员会和</a:t>
            </a:r>
            <a:r>
              <a:rPr lang="zh-CN" altLang="en-US" sz="2800" dirty="0" smtClean="0">
                <a:solidFill>
                  <a:schemeClr val="bg1"/>
                </a:solidFill>
              </a:rPr>
              <a:t>新西兰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卫生部</a:t>
            </a:r>
            <a:r>
              <a:rPr lang="zh-CN" altLang="en-US" sz="2800" dirty="0">
                <a:solidFill>
                  <a:schemeClr val="bg1"/>
                </a:solidFill>
              </a:rPr>
              <a:t>建议：怀孕女性应该摄入</a:t>
            </a:r>
            <a:r>
              <a:rPr lang="en-US" altLang="zh-CN" sz="2800" dirty="0" smtClean="0">
                <a:solidFill>
                  <a:schemeClr val="bg1"/>
                </a:solidFill>
              </a:rPr>
              <a:t>220</a:t>
            </a: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毫克</a:t>
            </a:r>
            <a:r>
              <a:rPr lang="zh-CN" altLang="en-US" sz="2800" dirty="0">
                <a:solidFill>
                  <a:schemeClr val="bg1"/>
                </a:solidFill>
              </a:rPr>
              <a:t>的碘，哺乳女性为</a:t>
            </a:r>
            <a:r>
              <a:rPr lang="en-US" altLang="zh-CN" sz="2800" dirty="0">
                <a:solidFill>
                  <a:schemeClr val="bg1"/>
                </a:solidFill>
              </a:rPr>
              <a:t>270</a:t>
            </a:r>
            <a:r>
              <a:rPr lang="zh-CN" altLang="en-US" sz="2800" dirty="0">
                <a:solidFill>
                  <a:schemeClr val="bg1"/>
                </a:solidFill>
              </a:rPr>
              <a:t>毫克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基本营养</a:t>
            </a:r>
            <a:r>
              <a:rPr lang="zh-CN" altLang="en-US" sz="2800" dirty="0" smtClean="0">
                <a:solidFill>
                  <a:schemeClr val="bg1"/>
                </a:solidFill>
              </a:rPr>
              <a:t>素含有</a:t>
            </a:r>
            <a:r>
              <a:rPr lang="en-US" altLang="zh-CN" sz="2800" dirty="0">
                <a:solidFill>
                  <a:schemeClr val="bg1"/>
                </a:solidFill>
              </a:rPr>
              <a:t>300</a:t>
            </a:r>
            <a:r>
              <a:rPr lang="zh-CN" altLang="en-US" sz="2800" dirty="0">
                <a:solidFill>
                  <a:schemeClr val="bg1"/>
                </a:solidFill>
              </a:rPr>
              <a:t>毫克的碘，所以完全合适怀孕和哺乳女性使用。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528" y="7772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lt"/>
              </a:rPr>
              <a:t>碘</a:t>
            </a:r>
            <a:endParaRPr lang="en-AU" sz="4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04" y="1196752"/>
            <a:ext cx="264600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134672" cy="1802681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维生素</a:t>
            </a:r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84976" cy="4896544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Deakin</a:t>
            </a:r>
            <a:r>
              <a:rPr lang="zh-CN" altLang="en-US" sz="2800" dirty="0" smtClean="0">
                <a:solidFill>
                  <a:schemeClr val="bg1"/>
                </a:solidFill>
              </a:rPr>
              <a:t>大学的研究发现：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大约</a:t>
            </a:r>
            <a:r>
              <a:rPr lang="en-US" altLang="zh-CN" sz="2800" dirty="0" smtClean="0">
                <a:solidFill>
                  <a:schemeClr val="bg1"/>
                </a:solidFill>
              </a:rPr>
              <a:t>73%</a:t>
            </a:r>
            <a:r>
              <a:rPr lang="zh-CN" altLang="en-US" sz="2800" dirty="0" smtClean="0">
                <a:solidFill>
                  <a:schemeClr val="bg1"/>
                </a:solidFill>
              </a:rPr>
              <a:t>的人群的维生素</a:t>
            </a:r>
            <a:r>
              <a:rPr lang="en-US" altLang="zh-CN" sz="2800" dirty="0" smtClean="0">
                <a:solidFill>
                  <a:schemeClr val="bg1"/>
                </a:solidFill>
              </a:rPr>
              <a:t>D</a:t>
            </a:r>
            <a:br>
              <a:rPr lang="en-US" altLang="zh-CN" sz="2800" dirty="0" smtClean="0">
                <a:solidFill>
                  <a:schemeClr val="bg1"/>
                </a:solidFill>
              </a:rPr>
            </a:br>
            <a:r>
              <a:rPr lang="zh-CN" altLang="en-US" sz="2800" dirty="0" smtClean="0">
                <a:solidFill>
                  <a:schemeClr val="bg1"/>
                </a:solidFill>
              </a:rPr>
              <a:t>含量没有达到最佳的肌肉骨</a:t>
            </a:r>
            <a:r>
              <a:rPr lang="en-US" altLang="zh-CN" sz="2800" dirty="0" smtClean="0">
                <a:solidFill>
                  <a:schemeClr val="bg1"/>
                </a:solidFill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</a:rPr>
            </a:br>
            <a:r>
              <a:rPr lang="zh-CN" altLang="en-US" sz="2800" dirty="0" smtClean="0">
                <a:solidFill>
                  <a:schemeClr val="bg1"/>
                </a:solidFill>
              </a:rPr>
              <a:t>骼系统的要求。</a:t>
            </a:r>
            <a:endParaRPr lang="en-AU" altLang="zh-CN" sz="2800" dirty="0" smtClean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怀孕，哺乳的女性，以及</a:t>
            </a:r>
            <a:r>
              <a:rPr lang="en-US" altLang="zh-CN" sz="2800" dirty="0" smtClean="0">
                <a:solidFill>
                  <a:schemeClr val="bg1"/>
                </a:solidFill>
              </a:rPr>
              <a:t>70</a:t>
            </a:r>
            <a:r>
              <a:rPr lang="zh-CN" altLang="en-US" sz="2800" dirty="0" smtClean="0">
                <a:solidFill>
                  <a:schemeClr val="bg1"/>
                </a:solidFill>
              </a:rPr>
              <a:t>以上的人群建议每日摄取</a:t>
            </a:r>
            <a:r>
              <a:rPr lang="en-US" altLang="zh-CN" sz="2800" dirty="0" smtClean="0">
                <a:solidFill>
                  <a:schemeClr val="bg1"/>
                </a:solidFill>
              </a:rPr>
              <a:t>600</a:t>
            </a:r>
            <a:r>
              <a:rPr lang="zh-CN" altLang="en-US" sz="2800" dirty="0" smtClean="0">
                <a:solidFill>
                  <a:schemeClr val="bg1"/>
                </a:solidFill>
              </a:rPr>
              <a:t>国际单位的维生素</a:t>
            </a:r>
            <a:r>
              <a:rPr lang="en-US" altLang="zh-CN" sz="2800" dirty="0" smtClean="0">
                <a:solidFill>
                  <a:schemeClr val="bg1"/>
                </a:solidFill>
              </a:rPr>
              <a:t>D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12" y="1377048"/>
            <a:ext cx="4140000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72" y="-243408"/>
            <a:ext cx="8892480" cy="2289249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维生素</a:t>
            </a:r>
            <a:r>
              <a:rPr lang="en-US" altLang="zh-CN" b="1" dirty="0" smtClean="0">
                <a:solidFill>
                  <a:schemeClr val="bg1"/>
                </a:solidFill>
              </a:rPr>
              <a:t>D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3"/>
            <a:ext cx="8892480" cy="4968553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大多数的孕期维生素所提供的</a:t>
            </a:r>
            <a:r>
              <a:rPr lang="en-US" altLang="zh-CN" sz="2800" dirty="0" smtClean="0">
                <a:solidFill>
                  <a:schemeClr val="bg1"/>
                </a:solidFill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</a:rPr>
            </a:br>
            <a:r>
              <a:rPr lang="zh-CN" altLang="en-US" sz="2800" dirty="0" smtClean="0">
                <a:solidFill>
                  <a:schemeClr val="bg1"/>
                </a:solidFill>
              </a:rPr>
              <a:t>维生素</a:t>
            </a:r>
            <a:r>
              <a:rPr lang="en-US" altLang="zh-CN" sz="2800" dirty="0" smtClean="0">
                <a:solidFill>
                  <a:schemeClr val="bg1"/>
                </a:solidFill>
              </a:rPr>
              <a:t>D</a:t>
            </a:r>
            <a:r>
              <a:rPr lang="zh-CN" altLang="en-US" sz="2800" dirty="0" smtClean="0">
                <a:solidFill>
                  <a:schemeClr val="bg1"/>
                </a:solidFill>
              </a:rPr>
              <a:t>的含量都</a:t>
            </a:r>
            <a:r>
              <a:rPr lang="zh-CN" altLang="en-US" sz="2800" dirty="0" smtClean="0">
                <a:solidFill>
                  <a:schemeClr val="bg1"/>
                </a:solidFill>
              </a:rPr>
              <a:t>达不到推荐的</a:t>
            </a:r>
            <a:r>
              <a:rPr lang="en-US" altLang="zh-CN" sz="2800" dirty="0" smtClean="0">
                <a:solidFill>
                  <a:schemeClr val="bg1"/>
                </a:solidFill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</a:rPr>
            </a:br>
            <a:r>
              <a:rPr lang="en-US" altLang="zh-CN" sz="2800" dirty="0" smtClean="0">
                <a:solidFill>
                  <a:schemeClr val="bg1"/>
                </a:solidFill>
              </a:rPr>
              <a:t>600</a:t>
            </a:r>
            <a:r>
              <a:rPr lang="zh-CN" altLang="en-US" sz="2800" dirty="0" smtClean="0">
                <a:solidFill>
                  <a:schemeClr val="bg1"/>
                </a:solidFill>
              </a:rPr>
              <a:t>国际单位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如果你有维生素</a:t>
            </a:r>
            <a:r>
              <a:rPr lang="en-US" altLang="zh-CN" sz="2800" dirty="0" smtClean="0">
                <a:solidFill>
                  <a:schemeClr val="bg1"/>
                </a:solidFill>
              </a:rPr>
              <a:t>D</a:t>
            </a:r>
            <a:r>
              <a:rPr lang="zh-CN" altLang="en-US" sz="2800" dirty="0" smtClean="0">
                <a:solidFill>
                  <a:schemeClr val="bg1"/>
                </a:solidFill>
              </a:rPr>
              <a:t>缺乏症的风险，请咨询你的医生。</a:t>
            </a:r>
            <a:r>
              <a:rPr lang="en-AU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/>
            <a:endParaRPr lang="en-US" altLang="zh-CN" sz="2800" b="1" dirty="0">
              <a:solidFill>
                <a:schemeClr val="bg1"/>
              </a:solidFill>
            </a:endParaRPr>
          </a:p>
          <a:p>
            <a:pPr lvl="0"/>
            <a:r>
              <a:rPr lang="zh-CN" altLang="en-US" sz="2800" b="1" dirty="0" smtClean="0">
                <a:solidFill>
                  <a:schemeClr val="bg1"/>
                </a:solidFill>
              </a:rPr>
              <a:t>基本营养素的每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日剂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量为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800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国际单位。</a:t>
            </a:r>
            <a:endParaRPr lang="en-AU" dirty="0"/>
          </a:p>
          <a:p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99" y="1485024"/>
            <a:ext cx="377991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02681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维生素</a:t>
            </a:r>
            <a:r>
              <a:rPr lang="en-AU" b="1" dirty="0" smtClean="0">
                <a:solidFill>
                  <a:schemeClr val="bg1"/>
                </a:solidFill>
              </a:rPr>
              <a:t>B12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4320" cy="4608512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对神经发育和健康血液有帮助。</a:t>
            </a:r>
            <a:endParaRPr lang="en-AU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多存在于动物类的食物中</a:t>
            </a:r>
            <a:endParaRPr lang="en-AU" sz="2800" dirty="0" smtClean="0">
              <a:solidFill>
                <a:schemeClr val="bg1"/>
              </a:solidFill>
            </a:endParaRPr>
          </a:p>
          <a:p>
            <a:r>
              <a:rPr lang="en-AU" sz="2800" dirty="0" smtClean="0">
                <a:solidFill>
                  <a:schemeClr val="bg1"/>
                </a:solidFill>
              </a:rPr>
              <a:t>(</a:t>
            </a:r>
            <a:r>
              <a:rPr lang="zh-CN" altLang="en-US" sz="2800" dirty="0" smtClean="0">
                <a:solidFill>
                  <a:schemeClr val="bg1"/>
                </a:solidFill>
              </a:rPr>
              <a:t>比如肉，蛋，奶制品</a:t>
            </a:r>
            <a:r>
              <a:rPr lang="en-AU" sz="2800" dirty="0" smtClean="0">
                <a:solidFill>
                  <a:schemeClr val="bg1"/>
                </a:solidFill>
              </a:rPr>
              <a:t>) 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藻类是一种植物来源，可以作为素食母亲的维生素</a:t>
            </a:r>
            <a:r>
              <a:rPr lang="en-US" altLang="zh-CN" sz="2800" dirty="0" smtClean="0">
                <a:solidFill>
                  <a:schemeClr val="bg1"/>
                </a:solidFill>
              </a:rPr>
              <a:t>B12</a:t>
            </a:r>
            <a:r>
              <a:rPr lang="zh-CN" altLang="en-US" sz="2800" dirty="0" smtClean="0">
                <a:solidFill>
                  <a:schemeClr val="bg1"/>
                </a:solidFill>
              </a:rPr>
              <a:t>的来源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 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,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RavinderL14\AppData\Local\Microsoft\Windows\Temporary Internet Files\Content.Outlook\XJ8CMF78\Egg 626632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12" y="801088"/>
            <a:ext cx="295568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6864" cy="1802681"/>
          </a:xfrm>
        </p:spPr>
        <p:txBody>
          <a:bodyPr/>
          <a:lstStyle/>
          <a:p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02316"/>
            <a:ext cx="7520880" cy="4118972"/>
          </a:xfrm>
        </p:spPr>
        <p:txBody>
          <a:bodyPr>
            <a:normAutofit/>
          </a:bodyPr>
          <a:lstStyle/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基本营养素每日剂量为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pPr lvl="0"/>
            <a:r>
              <a:rPr lang="en-US" altLang="zh-CN" sz="3200" dirty="0" smtClean="0">
                <a:solidFill>
                  <a:schemeClr val="bg1"/>
                </a:solidFill>
              </a:rPr>
              <a:t>200</a:t>
            </a:r>
            <a:r>
              <a:rPr lang="zh-CN" altLang="en-US" sz="3200" dirty="0" smtClean="0">
                <a:solidFill>
                  <a:schemeClr val="bg1"/>
                </a:solidFill>
              </a:rPr>
              <a:t>毫克</a:t>
            </a:r>
            <a:endParaRPr lang="en-AU" sz="3200" dirty="0" smtClean="0">
              <a:solidFill>
                <a:schemeClr val="bg1"/>
              </a:solidFill>
            </a:endParaRPr>
          </a:p>
          <a:p>
            <a:pPr lvl="0"/>
            <a:endParaRPr lang="en-AU" sz="32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3200" dirty="0" smtClean="0">
                <a:solidFill>
                  <a:schemeClr val="bg1"/>
                </a:solidFill>
              </a:rPr>
              <a:t>与其它维生素</a:t>
            </a:r>
            <a:r>
              <a:rPr lang="en-US" altLang="zh-CN" sz="3200" dirty="0" smtClean="0">
                <a:solidFill>
                  <a:schemeClr val="bg1"/>
                </a:solidFill>
              </a:rPr>
              <a:t>B12</a:t>
            </a:r>
            <a:r>
              <a:rPr lang="zh-CN" altLang="en-US" sz="3200" dirty="0" smtClean="0">
                <a:solidFill>
                  <a:schemeClr val="bg1"/>
                </a:solidFill>
              </a:rPr>
              <a:t>的营养品不同，基本营养素的维生素</a:t>
            </a:r>
            <a:r>
              <a:rPr lang="en-US" altLang="zh-CN" sz="3200" dirty="0" smtClean="0">
                <a:solidFill>
                  <a:schemeClr val="bg1"/>
                </a:solidFill>
              </a:rPr>
              <a:t>B12</a:t>
            </a:r>
            <a:r>
              <a:rPr lang="zh-CN" altLang="en-US" sz="3200" dirty="0" smtClean="0">
                <a:solidFill>
                  <a:schemeClr val="bg1"/>
                </a:solidFill>
              </a:rPr>
              <a:t>适合于素食者。</a:t>
            </a:r>
            <a:endParaRPr lang="en-AU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+mj-lt"/>
              </a:rPr>
              <a:t>维生素</a:t>
            </a:r>
            <a:r>
              <a:rPr lang="en-US" altLang="zh-CN" sz="4800" b="1" dirty="0" smtClean="0">
                <a:solidFill>
                  <a:schemeClr val="bg1"/>
                </a:solidFill>
                <a:latin typeface="+mj-lt"/>
              </a:rPr>
              <a:t>B12</a:t>
            </a:r>
            <a:endParaRPr lang="en-AU" sz="4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7000"/>
            <a:ext cx="3460456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0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603448"/>
            <a:ext cx="8640960" cy="1916832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健</a:t>
            </a:r>
            <a:r>
              <a:rPr lang="zh-CN" altLang="en-US" b="1" dirty="0" smtClean="0">
                <a:solidFill>
                  <a:schemeClr val="bg1"/>
                </a:solidFill>
              </a:rPr>
              <a:t>康的基本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7592888" cy="3888432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健康的基本包含：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运动锻炼和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健康的均衡膳食</a:t>
            </a:r>
            <a:r>
              <a:rPr lang="zh-CN" altLang="en-US" sz="3200" dirty="0" smtClean="0">
                <a:solidFill>
                  <a:schemeClr val="bg1"/>
                </a:solidFill>
              </a:rPr>
              <a:t>。</a:t>
            </a:r>
            <a:endParaRPr lang="en-A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40976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2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5"/>
            <a:ext cx="8134672" cy="1008113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精子也很重要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349112"/>
            <a:ext cx="8640960" cy="446426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精子活力不够，暗示了</a:t>
            </a:r>
            <a:r>
              <a:rPr lang="en-US" altLang="zh-CN" sz="2800" dirty="0" smtClean="0">
                <a:solidFill>
                  <a:schemeClr val="bg1"/>
                </a:solidFill>
              </a:rPr>
              <a:t>DNA</a:t>
            </a:r>
            <a:r>
              <a:rPr lang="zh-CN" altLang="en-US" sz="2800" dirty="0" smtClean="0">
                <a:solidFill>
                  <a:schemeClr val="bg1"/>
                </a:solidFill>
              </a:rPr>
              <a:t>损伤</a:t>
            </a:r>
            <a:r>
              <a:rPr lang="en-AU" altLang="zh-CN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可能由自由基损伤造</a:t>
            </a:r>
            <a:r>
              <a:rPr lang="zh-CN" altLang="en-US" sz="2800" dirty="0" smtClean="0">
                <a:solidFill>
                  <a:schemeClr val="bg1"/>
                </a:solidFill>
              </a:rPr>
              <a:t>成。</a:t>
            </a:r>
            <a:r>
              <a:rPr lang="en-AU" sz="2800" dirty="0" smtClean="0">
                <a:solidFill>
                  <a:schemeClr val="bg1"/>
                </a:solidFill>
              </a:rPr>
              <a:t> </a:t>
            </a:r>
            <a:endParaRPr lang="en-AU" sz="2800" dirty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r>
              <a:rPr lang="en-AU" sz="2800" dirty="0" smtClean="0">
                <a:solidFill>
                  <a:schemeClr val="bg1"/>
                </a:solidFill>
              </a:rPr>
              <a:t>Anne Clarke</a:t>
            </a:r>
            <a:r>
              <a:rPr lang="zh-CN" altLang="en-US" sz="2800" dirty="0" smtClean="0">
                <a:solidFill>
                  <a:schemeClr val="bg1"/>
                </a:solidFill>
              </a:rPr>
              <a:t>博士</a:t>
            </a:r>
            <a:r>
              <a:rPr lang="en-AU" sz="2800" dirty="0" smtClean="0">
                <a:solidFill>
                  <a:schemeClr val="bg1"/>
                </a:solidFill>
              </a:rPr>
              <a:t>: </a:t>
            </a:r>
            <a:r>
              <a:rPr lang="en-AU" sz="2800" dirty="0" smtClean="0">
                <a:solidFill>
                  <a:schemeClr val="bg1"/>
                </a:solidFill>
              </a:rPr>
              <a:t>‘</a:t>
            </a:r>
            <a:r>
              <a:rPr lang="zh-CN" altLang="en-US" sz="2800" dirty="0">
                <a:solidFill>
                  <a:schemeClr val="bg1"/>
                </a:solidFill>
              </a:rPr>
              <a:t>若</a:t>
            </a:r>
            <a:r>
              <a:rPr lang="en-US" altLang="zh-CN" sz="2800" dirty="0" smtClean="0">
                <a:solidFill>
                  <a:schemeClr val="bg1"/>
                </a:solidFill>
              </a:rPr>
              <a:t>20</a:t>
            </a:r>
            <a:r>
              <a:rPr lang="en-US" altLang="zh-CN" sz="2800" dirty="0" smtClean="0">
                <a:solidFill>
                  <a:schemeClr val="bg1"/>
                </a:solidFill>
              </a:rPr>
              <a:t>%</a:t>
            </a:r>
            <a:r>
              <a:rPr lang="zh-CN" altLang="en-US" sz="2800" dirty="0" smtClean="0">
                <a:solidFill>
                  <a:schemeClr val="bg1"/>
                </a:solidFill>
              </a:rPr>
              <a:t>的精子</a:t>
            </a:r>
            <a:r>
              <a:rPr lang="en-US" altLang="zh-CN" sz="2800" dirty="0" smtClean="0">
                <a:solidFill>
                  <a:schemeClr val="bg1"/>
                </a:solidFill>
              </a:rPr>
              <a:t>DNA</a:t>
            </a:r>
            <a:r>
              <a:rPr lang="zh-CN" altLang="en-US" sz="2800" dirty="0" smtClean="0">
                <a:solidFill>
                  <a:schemeClr val="bg1"/>
                </a:solidFill>
              </a:rPr>
              <a:t>有损伤</a:t>
            </a:r>
            <a:r>
              <a:rPr lang="en-AU" sz="2800" dirty="0" smtClean="0">
                <a:solidFill>
                  <a:schemeClr val="bg1"/>
                </a:solidFill>
              </a:rPr>
              <a:t>, </a:t>
            </a:r>
            <a:r>
              <a:rPr lang="zh-CN" altLang="en-US" sz="2800" dirty="0" smtClean="0">
                <a:solidFill>
                  <a:schemeClr val="bg1"/>
                </a:solidFill>
              </a:rPr>
              <a:t>会导致夫</a:t>
            </a:r>
            <a:r>
              <a:rPr lang="zh-CN" altLang="en-US" sz="2800" dirty="0" smtClean="0">
                <a:solidFill>
                  <a:schemeClr val="bg1"/>
                </a:solidFill>
              </a:rPr>
              <a:t>妻怀孕的几率下降，流产的几</a:t>
            </a:r>
            <a:r>
              <a:rPr lang="zh-CN" altLang="en-US" sz="2800" dirty="0" smtClean="0">
                <a:solidFill>
                  <a:schemeClr val="bg1"/>
                </a:solidFill>
              </a:rPr>
              <a:t>率会增加</a:t>
            </a:r>
            <a:r>
              <a:rPr lang="en-US" altLang="zh-CN" sz="2800" dirty="0" smtClean="0">
                <a:solidFill>
                  <a:schemeClr val="bg1"/>
                </a:solidFill>
              </a:rPr>
              <a:t>3-4</a:t>
            </a:r>
            <a:r>
              <a:rPr lang="zh-CN" altLang="en-US" sz="2800" dirty="0" smtClean="0">
                <a:solidFill>
                  <a:schemeClr val="bg1"/>
                </a:solidFill>
              </a:rPr>
              <a:t>倍。</a:t>
            </a:r>
            <a:r>
              <a:rPr lang="en-AU" sz="2800" dirty="0" smtClean="0">
                <a:solidFill>
                  <a:schemeClr val="bg1"/>
                </a:solidFill>
              </a:rPr>
              <a:t>’  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70" y="1593032"/>
            <a:ext cx="3572741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7520880" cy="4536504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每八个男性中有一个人体内含有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一种酶，让吸收叶酸变的困难。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叶酸缺乏，加上维生素</a:t>
            </a:r>
            <a:r>
              <a:rPr lang="en-US" altLang="zh-CN" sz="2800" dirty="0" err="1" smtClean="0">
                <a:solidFill>
                  <a:schemeClr val="bg1"/>
                </a:solidFill>
              </a:rPr>
              <a:t>B6</a:t>
            </a:r>
            <a:r>
              <a:rPr lang="zh-CN" altLang="en-US" sz="2800" dirty="0" smtClean="0">
                <a:solidFill>
                  <a:schemeClr val="bg1"/>
                </a:solidFill>
              </a:rPr>
              <a:t>，</a:t>
            </a:r>
            <a:r>
              <a:rPr lang="en-US" altLang="zh-CN" sz="2800" dirty="0" smtClean="0">
                <a:solidFill>
                  <a:schemeClr val="bg1"/>
                </a:solidFill>
              </a:rPr>
              <a:t>12</a:t>
            </a:r>
            <a:r>
              <a:rPr lang="zh-CN" altLang="en-US" sz="2800" dirty="0" smtClean="0">
                <a:solidFill>
                  <a:schemeClr val="bg1"/>
                </a:solidFill>
              </a:rPr>
              <a:t>的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缺</a:t>
            </a:r>
            <a:r>
              <a:rPr lang="zh-CN" altLang="en-US" sz="2800" dirty="0" smtClean="0">
                <a:solidFill>
                  <a:schemeClr val="bg1"/>
                </a:solidFill>
              </a:rPr>
              <a:t>乏</a:t>
            </a:r>
            <a:r>
              <a:rPr lang="zh-CN" altLang="en-US" sz="2800" dirty="0" smtClean="0">
                <a:solidFill>
                  <a:schemeClr val="bg1"/>
                </a:solidFill>
              </a:rPr>
              <a:t>，会</a:t>
            </a:r>
            <a:r>
              <a:rPr lang="zh-CN" altLang="en-US" sz="2800" dirty="0" smtClean="0">
                <a:solidFill>
                  <a:schemeClr val="bg1"/>
                </a:solidFill>
              </a:rPr>
              <a:t>造成精子</a:t>
            </a:r>
            <a:r>
              <a:rPr lang="en-US" altLang="zh-CN" sz="2800" dirty="0" smtClean="0">
                <a:solidFill>
                  <a:schemeClr val="bg1"/>
                </a:solidFill>
              </a:rPr>
              <a:t>DNA</a:t>
            </a:r>
            <a:r>
              <a:rPr lang="zh-CN" altLang="en-US" sz="2800" dirty="0" smtClean="0">
                <a:solidFill>
                  <a:schemeClr val="bg1"/>
                </a:solidFill>
              </a:rPr>
              <a:t>的损伤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因</a:t>
            </a:r>
            <a:r>
              <a:rPr lang="zh-CN" altLang="en-US" sz="2800" dirty="0" smtClean="0">
                <a:solidFill>
                  <a:schemeClr val="bg1"/>
                </a:solidFill>
              </a:rPr>
              <a:t>此</a:t>
            </a:r>
            <a:r>
              <a:rPr lang="zh-CN" altLang="en-US" sz="2800" dirty="0" smtClean="0">
                <a:solidFill>
                  <a:schemeClr val="bg1"/>
                </a:solidFill>
              </a:rPr>
              <a:t>营</a:t>
            </a:r>
            <a:r>
              <a:rPr lang="zh-CN" altLang="en-US" sz="2800" dirty="0" smtClean="0">
                <a:solidFill>
                  <a:schemeClr val="bg1"/>
                </a:solidFill>
              </a:rPr>
              <a:t>养</a:t>
            </a:r>
            <a:r>
              <a:rPr lang="zh-CN" altLang="en-US" sz="2800" dirty="0" smtClean="0">
                <a:solidFill>
                  <a:schemeClr val="bg1"/>
                </a:solidFill>
              </a:rPr>
              <a:t>补充</a:t>
            </a:r>
            <a:r>
              <a:rPr lang="zh-CN" altLang="en-US" sz="2800" dirty="0" smtClean="0">
                <a:solidFill>
                  <a:schemeClr val="bg1"/>
                </a:solidFill>
              </a:rPr>
              <a:t>品就起到作用。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42" y="1269120"/>
            <a:ext cx="308457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116632"/>
            <a:ext cx="389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精子也很重要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41812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134672" cy="1296144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chemeClr val="bg1"/>
                </a:solidFill>
              </a:rPr>
              <a:t>男性</a:t>
            </a:r>
            <a:r>
              <a:rPr lang="en-AU" sz="4800" b="1" dirty="0" smtClean="0">
                <a:solidFill>
                  <a:schemeClr val="bg1"/>
                </a:solidFill>
              </a:rPr>
              <a:t>: </a:t>
            </a:r>
            <a:r>
              <a:rPr lang="zh-CN" altLang="en-US" sz="4800" b="1" dirty="0" smtClean="0">
                <a:solidFill>
                  <a:schemeClr val="bg1"/>
                </a:solidFill>
              </a:rPr>
              <a:t>营养补充品的好处</a:t>
            </a:r>
            <a:endParaRPr lang="en-AU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84976" cy="486916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悉</a:t>
            </a:r>
            <a:r>
              <a:rPr lang="zh-CN" altLang="en-US" sz="3200" dirty="0" smtClean="0">
                <a:solidFill>
                  <a:schemeClr val="bg1"/>
                </a:solidFill>
              </a:rPr>
              <a:t>尼生育中心的</a:t>
            </a:r>
            <a:r>
              <a:rPr lang="en-AU" sz="3200" dirty="0" smtClean="0">
                <a:solidFill>
                  <a:schemeClr val="bg1"/>
                </a:solidFill>
              </a:rPr>
              <a:t>Anne Clark</a:t>
            </a:r>
            <a:r>
              <a:rPr lang="zh-CN" altLang="en-US" sz="3200" dirty="0" smtClean="0">
                <a:solidFill>
                  <a:schemeClr val="bg1"/>
                </a:solidFill>
              </a:rPr>
              <a:t>指</a:t>
            </a:r>
            <a:r>
              <a:rPr lang="zh-CN" altLang="en-US" sz="3200" dirty="0" smtClean="0">
                <a:solidFill>
                  <a:schemeClr val="bg1"/>
                </a:solidFill>
              </a:rPr>
              <a:t>出：</a:t>
            </a:r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zh-CN" altLang="en-US" sz="3200" dirty="0" smtClean="0">
                <a:solidFill>
                  <a:schemeClr val="bg1"/>
                </a:solidFill>
              </a:rPr>
              <a:t>高</a:t>
            </a:r>
            <a:r>
              <a:rPr lang="zh-CN" altLang="en-US" sz="3200" dirty="0" smtClean="0">
                <a:solidFill>
                  <a:schemeClr val="bg1"/>
                </a:solidFill>
              </a:rPr>
              <a:t>品质的复合维生素提供了充</a:t>
            </a:r>
            <a:r>
              <a:rPr lang="zh-CN" altLang="en-US" sz="3200" dirty="0" smtClean="0">
                <a:solidFill>
                  <a:schemeClr val="bg1"/>
                </a:solidFill>
              </a:rPr>
              <a:t>足</a:t>
            </a:r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zh-CN" altLang="en-US" sz="3200" dirty="0" smtClean="0">
                <a:solidFill>
                  <a:schemeClr val="bg1"/>
                </a:solidFill>
              </a:rPr>
              <a:t>的叶</a:t>
            </a:r>
            <a:r>
              <a:rPr lang="zh-CN" altLang="en-US" sz="3200" dirty="0" smtClean="0">
                <a:solidFill>
                  <a:schemeClr val="bg1"/>
                </a:solidFill>
              </a:rPr>
              <a:t>酸，摄入近</a:t>
            </a:r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</a:rPr>
              <a:t>个月可以逆</a:t>
            </a:r>
            <a:r>
              <a:rPr lang="zh-CN" altLang="en-US" sz="3200" dirty="0" smtClean="0">
                <a:solidFill>
                  <a:schemeClr val="bg1"/>
                </a:solidFill>
              </a:rPr>
              <a:t>转</a:t>
            </a:r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DNA</a:t>
            </a:r>
            <a:r>
              <a:rPr lang="zh-CN" altLang="en-US" sz="3200" dirty="0" smtClean="0">
                <a:solidFill>
                  <a:schemeClr val="bg1"/>
                </a:solidFill>
              </a:rPr>
              <a:t>断裂</a:t>
            </a:r>
            <a:r>
              <a:rPr lang="zh-CN" altLang="en-US" sz="3200" dirty="0" smtClean="0">
                <a:solidFill>
                  <a:schemeClr val="bg1"/>
                </a:solidFill>
              </a:rPr>
              <a:t>的过</a:t>
            </a:r>
            <a:r>
              <a:rPr lang="zh-CN" altLang="en-US" sz="3200" dirty="0" smtClean="0">
                <a:solidFill>
                  <a:schemeClr val="bg1"/>
                </a:solidFill>
              </a:rPr>
              <a:t>程。请</a:t>
            </a:r>
            <a:r>
              <a:rPr lang="zh-CN" altLang="en-US" sz="3200" dirty="0" smtClean="0">
                <a:solidFill>
                  <a:schemeClr val="bg1"/>
                </a:solidFill>
              </a:rPr>
              <a:t>咨询下医生。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  <a:r>
              <a:rPr lang="en-AU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310982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603448"/>
            <a:ext cx="8640960" cy="1802681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钙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4608512"/>
          </a:xfrm>
        </p:spPr>
        <p:txBody>
          <a:bodyPr>
            <a:normAutofit/>
          </a:bodyPr>
          <a:lstStyle/>
          <a:p>
            <a:endParaRPr lang="en-AU" dirty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身体保留钙的效率较高，因为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胎儿的钙质吸收主要来自母亲。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对于那些不吃乳制品，或有维生素</a:t>
            </a:r>
            <a:r>
              <a:rPr lang="en-US" altLang="zh-CN" sz="2800" dirty="0" smtClean="0">
                <a:solidFill>
                  <a:schemeClr val="bg1"/>
                </a:solidFill>
              </a:rPr>
              <a:t>D</a:t>
            </a:r>
            <a:r>
              <a:rPr lang="zh-CN" altLang="en-US" sz="2800" dirty="0" smtClean="0">
                <a:solidFill>
                  <a:schemeClr val="bg1"/>
                </a:solidFill>
              </a:rPr>
              <a:t>缺乏的女性，需要补充钙质。咨询下医生。</a:t>
            </a:r>
            <a:endParaRPr lang="en-AU" sz="2800" dirty="0">
              <a:solidFill>
                <a:schemeClr val="bg1"/>
              </a:solidFill>
            </a:endParaRPr>
          </a:p>
          <a:p>
            <a:endParaRPr lang="en-AU" b="1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79" y="1737056"/>
            <a:ext cx="392143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93858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铁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7520880" cy="4608512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怀孕期间，身体吸收铁质效率增</a:t>
            </a:r>
            <a:r>
              <a:rPr lang="zh-CN" altLang="en-US" sz="2800" dirty="0" smtClean="0">
                <a:solidFill>
                  <a:schemeClr val="bg1"/>
                </a:solidFill>
              </a:rPr>
              <a:t>加。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如果你缺铁</a:t>
            </a:r>
            <a:r>
              <a:rPr lang="zh-CN" altLang="en-US" sz="2800" dirty="0" smtClean="0">
                <a:solidFill>
                  <a:schemeClr val="bg1"/>
                </a:solidFill>
              </a:rPr>
              <a:t>，同</a:t>
            </a:r>
            <a:r>
              <a:rPr lang="zh-CN" altLang="en-US" sz="2800" dirty="0" smtClean="0">
                <a:solidFill>
                  <a:schemeClr val="bg1"/>
                </a:solidFill>
              </a:rPr>
              <a:t>时怀上几个孩子，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或者你是素食者，或</a:t>
            </a:r>
            <a:r>
              <a:rPr lang="zh-CN" altLang="en-US" sz="2800" dirty="0" smtClean="0">
                <a:solidFill>
                  <a:schemeClr val="bg1"/>
                </a:solidFill>
              </a:rPr>
              <a:t>者是年</a:t>
            </a:r>
            <a:r>
              <a:rPr lang="zh-CN" altLang="en-US" sz="2800" dirty="0" smtClean="0">
                <a:solidFill>
                  <a:schemeClr val="bg1"/>
                </a:solidFill>
              </a:rPr>
              <a:t>轻妈妈，你可能需要额外的铁质。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与你的医生交流下，摄入铁质过多可能会有毒性。</a:t>
            </a:r>
            <a:endParaRPr lang="en-AU" sz="2800" dirty="0">
              <a:solidFill>
                <a:schemeClr val="bg1"/>
              </a:solidFill>
            </a:endParaRPr>
          </a:p>
          <a:p>
            <a:endParaRPr lang="en-AU" b="1" dirty="0" smtClean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39" y="584968"/>
            <a:ext cx="3319473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384"/>
            <a:ext cx="8964488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了解更多信</a:t>
            </a:r>
            <a:r>
              <a:rPr lang="zh-CN" altLang="en-US" b="1" dirty="0" smtClean="0">
                <a:solidFill>
                  <a:schemeClr val="bg1"/>
                </a:solidFill>
              </a:rPr>
              <a:t>息</a:t>
            </a:r>
            <a:r>
              <a:rPr lang="en-US" altLang="zh-CN" b="1" dirty="0" smtClean="0">
                <a:solidFill>
                  <a:schemeClr val="bg1"/>
                </a:solidFill>
              </a:rPr>
              <a:t>…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7376864" cy="396044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想了解更多健康饮食的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信息</a:t>
            </a:r>
            <a:r>
              <a:rPr lang="zh-CN" altLang="en-US" sz="3200" dirty="0" smtClean="0">
                <a:solidFill>
                  <a:schemeClr val="bg1"/>
                </a:solidFill>
              </a:rPr>
              <a:t>，请登录</a:t>
            </a:r>
            <a:endParaRPr lang="en-AU" sz="3200" dirty="0" smtClean="0">
              <a:solidFill>
                <a:schemeClr val="bg1"/>
              </a:solidFill>
            </a:endParaRPr>
          </a:p>
          <a:p>
            <a:r>
              <a:rPr lang="en-AU" sz="3200" dirty="0" smtClean="0">
                <a:solidFill>
                  <a:schemeClr val="bg1"/>
                </a:solidFill>
              </a:rPr>
              <a:t>foodstandards.gov.au </a:t>
            </a:r>
          </a:p>
          <a:p>
            <a:endParaRPr lang="en-AU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7" y="2061112"/>
            <a:ext cx="3864182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43408"/>
            <a:ext cx="8206680" cy="1340768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USANA</a:t>
            </a:r>
            <a:r>
              <a:rPr lang="zh-CN" altLang="en-US" b="1" dirty="0" smtClean="0">
                <a:solidFill>
                  <a:schemeClr val="bg1"/>
                </a:solidFill>
              </a:rPr>
              <a:t>基本营养素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健康饮食，积极锻炼</a:t>
            </a:r>
            <a:r>
              <a:rPr lang="zh-CN" altLang="en-US" sz="4000" dirty="0" smtClean="0">
                <a:solidFill>
                  <a:schemeClr val="bg1"/>
                </a:solidFill>
              </a:rPr>
              <a:t>，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加上</a:t>
            </a:r>
            <a:r>
              <a:rPr lang="zh-CN" altLang="en-US" sz="4000" dirty="0" smtClean="0">
                <a:solidFill>
                  <a:schemeClr val="bg1"/>
                </a:solidFill>
              </a:rPr>
              <a:t>充足的休息为你带来健康。</a:t>
            </a:r>
            <a:endParaRPr lang="en-AU" sz="4000" dirty="0" smtClean="0">
              <a:solidFill>
                <a:schemeClr val="bg1"/>
              </a:solidFill>
            </a:endParaRPr>
          </a:p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USANA</a:t>
            </a:r>
            <a:r>
              <a:rPr lang="zh-CN" altLang="en-US" sz="4000" dirty="0" smtClean="0">
                <a:solidFill>
                  <a:schemeClr val="bg1"/>
                </a:solidFill>
              </a:rPr>
              <a:t>基本营养素为身体提</a:t>
            </a:r>
            <a:r>
              <a:rPr lang="zh-CN" altLang="en-US" sz="4000" dirty="0" smtClean="0">
                <a:solidFill>
                  <a:schemeClr val="bg1"/>
                </a:solidFill>
              </a:rPr>
              <a:t>供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chemeClr val="bg1"/>
                </a:solidFill>
              </a:rPr>
              <a:t>每日</a:t>
            </a:r>
            <a:r>
              <a:rPr lang="zh-CN" altLang="en-US" sz="4000" dirty="0" smtClean="0">
                <a:solidFill>
                  <a:schemeClr val="bg1"/>
                </a:solidFill>
              </a:rPr>
              <a:t>必须的最佳营</a:t>
            </a:r>
            <a:r>
              <a:rPr lang="zh-CN" altLang="en-US" sz="4000" dirty="0" smtClean="0">
                <a:solidFill>
                  <a:schemeClr val="bg1"/>
                </a:solidFill>
              </a:rPr>
              <a:t>养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900" dirty="0" smtClean="0">
                <a:solidFill>
                  <a:schemeClr val="bg1"/>
                </a:solidFill>
              </a:rPr>
              <a:t/>
            </a:r>
            <a:br>
              <a:rPr lang="en-US" altLang="zh-CN" sz="900" dirty="0" smtClean="0">
                <a:solidFill>
                  <a:schemeClr val="bg1"/>
                </a:solidFill>
              </a:rPr>
            </a:br>
            <a:endParaRPr lang="en-US" altLang="zh-CN" sz="900" dirty="0" smtClean="0">
              <a:solidFill>
                <a:schemeClr val="bg1"/>
              </a:solidFill>
            </a:endParaRPr>
          </a:p>
          <a:p>
            <a:endParaRPr lang="en-US" altLang="zh-CN" sz="900" dirty="0" smtClean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/>
            </a:r>
            <a:br>
              <a:rPr lang="en-US" altLang="zh-CN" sz="1600" dirty="0" smtClean="0">
                <a:solidFill>
                  <a:schemeClr val="bg1"/>
                </a:solidFill>
              </a:rPr>
            </a:br>
            <a:r>
              <a:rPr lang="zh-CN" altLang="en-US" sz="1600" dirty="0" smtClean="0">
                <a:solidFill>
                  <a:schemeClr val="bg1"/>
                </a:solidFill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</a:rPr>
              <a:t>不要超过建议使用剂量，除非有医嘱。如果你的孩子有神经管缺陷，请咨询你的医生</a:t>
            </a:r>
            <a:r>
              <a:rPr lang="zh-CN" altLang="en-US" sz="1600" dirty="0" smtClean="0">
                <a:solidFill>
                  <a:schemeClr val="bg1"/>
                </a:solidFill>
              </a:rPr>
              <a:t>。</a:t>
            </a:r>
            <a:r>
              <a:rPr lang="en-US" altLang="zh-CN" sz="1600" dirty="0" smtClean="0">
                <a:solidFill>
                  <a:schemeClr val="bg1"/>
                </a:solidFill>
              </a:rPr>
              <a:t/>
            </a:r>
            <a:br>
              <a:rPr lang="en-US" altLang="zh-CN" sz="1600" dirty="0" smtClean="0">
                <a:solidFill>
                  <a:schemeClr val="bg1"/>
                </a:solidFill>
              </a:rPr>
            </a:br>
            <a:r>
              <a:rPr lang="zh-CN" altLang="en-US" sz="1600" dirty="0" smtClean="0">
                <a:solidFill>
                  <a:schemeClr val="bg1"/>
                </a:solidFill>
              </a:rPr>
              <a:t>维</a:t>
            </a:r>
            <a:r>
              <a:rPr lang="zh-CN" altLang="en-US" sz="1600" dirty="0">
                <a:solidFill>
                  <a:schemeClr val="bg1"/>
                </a:solidFill>
              </a:rPr>
              <a:t>生素补充品不能替代均衡的膳食。请阅读商标，按照说明使用。</a:t>
            </a:r>
            <a:endParaRPr lang="en-AU" sz="1600" dirty="0">
              <a:solidFill>
                <a:schemeClr val="bg1"/>
              </a:solidFill>
            </a:endParaRPr>
          </a:p>
          <a:p>
            <a:endParaRPr lang="en-AU" sz="4000" dirty="0" smtClean="0">
              <a:solidFill>
                <a:schemeClr val="bg1"/>
              </a:solidFill>
            </a:endParaRPr>
          </a:p>
          <a:p>
            <a:endParaRPr lang="en-AU" sz="4000" dirty="0" smtClean="0">
              <a:solidFill>
                <a:schemeClr val="bg1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51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206680" cy="965969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/>
            </a:r>
            <a:br>
              <a:rPr lang="en-AU" b="1" dirty="0" smtClean="0">
                <a:solidFill>
                  <a:schemeClr val="bg1"/>
                </a:solidFill>
              </a:rPr>
            </a:br>
            <a:r>
              <a:rPr lang="zh-CN" altLang="en-US" sz="5300" b="1" dirty="0" smtClean="0">
                <a:solidFill>
                  <a:schemeClr val="bg1"/>
                </a:solidFill>
              </a:rPr>
              <a:t>什么是健康食物？</a:t>
            </a:r>
            <a:endParaRPr lang="en-AU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1" y="1412776"/>
            <a:ext cx="8719579" cy="4824536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五</a:t>
            </a:r>
            <a:r>
              <a:rPr lang="zh-CN" altLang="en-US" sz="3200" dirty="0" smtClean="0">
                <a:solidFill>
                  <a:schemeClr val="bg1"/>
                </a:solidFill>
              </a:rPr>
              <a:t>种食物</a:t>
            </a:r>
            <a:endParaRPr lang="en-AU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 smtClean="0">
                <a:solidFill>
                  <a:schemeClr val="bg1"/>
                </a:solidFill>
              </a:rPr>
              <a:t>面包与麦片</a:t>
            </a:r>
            <a:endParaRPr lang="en-AU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>
                <a:solidFill>
                  <a:schemeClr val="bg1"/>
                </a:solidFill>
              </a:rPr>
              <a:t>蔬菜</a:t>
            </a:r>
            <a:r>
              <a:rPr lang="en-AU" sz="32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>
                <a:solidFill>
                  <a:schemeClr val="bg1"/>
                </a:solidFill>
              </a:rPr>
              <a:t>水果</a:t>
            </a:r>
            <a:endParaRPr lang="en-AU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 smtClean="0">
                <a:solidFill>
                  <a:schemeClr val="bg1"/>
                </a:solidFill>
              </a:rPr>
              <a:t>乳制品或含钙高的豆制品</a:t>
            </a:r>
            <a:endParaRPr lang="en-AU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b="1" dirty="0" smtClean="0">
                <a:solidFill>
                  <a:schemeClr val="bg1"/>
                </a:solidFill>
              </a:rPr>
              <a:t>瘦肉或类似替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代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品</a:t>
            </a:r>
            <a:endParaRPr lang="en-AU" sz="3200" dirty="0" smtClean="0">
              <a:solidFill>
                <a:schemeClr val="bg1"/>
              </a:solidFill>
            </a:endParaRPr>
          </a:p>
          <a:p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3064"/>
            <a:ext cx="359178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80268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/>
            </a:r>
            <a:br>
              <a:rPr lang="en-AU" dirty="0">
                <a:solidFill>
                  <a:schemeClr val="bg1"/>
                </a:solidFill>
              </a:rPr>
            </a:b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86292"/>
            <a:ext cx="8859716" cy="4839052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我们绝大多数人的饮食</a:t>
            </a:r>
            <a:r>
              <a:rPr lang="zh-CN" altLang="en-US" sz="3200" dirty="0" smtClean="0">
                <a:solidFill>
                  <a:schemeClr val="bg1"/>
                </a:solidFill>
              </a:rPr>
              <a:t>都</a:t>
            </a:r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zh-CN" altLang="en-US" sz="3200" dirty="0" smtClean="0">
                <a:solidFill>
                  <a:schemeClr val="bg1"/>
                </a:solidFill>
              </a:rPr>
              <a:t>不均</a:t>
            </a:r>
            <a:r>
              <a:rPr lang="zh-CN" altLang="en-US" sz="3200" dirty="0" smtClean="0">
                <a:solidFill>
                  <a:schemeClr val="bg1"/>
                </a:solidFill>
              </a:rPr>
              <a:t>衡</a:t>
            </a:r>
            <a:r>
              <a:rPr lang="zh-CN" altLang="en-US" sz="3200" dirty="0" smtClean="0">
                <a:solidFill>
                  <a:schemeClr val="bg1"/>
                </a:solidFill>
              </a:rPr>
              <a:t>，或</a:t>
            </a:r>
            <a:r>
              <a:rPr lang="zh-CN" altLang="en-US" sz="3200" dirty="0" smtClean="0">
                <a:solidFill>
                  <a:schemeClr val="bg1"/>
                </a:solidFill>
              </a:rPr>
              <a:t>者不是长期</a:t>
            </a:r>
            <a:r>
              <a:rPr lang="zh-CN" altLang="en-US" sz="3200" dirty="0" smtClean="0">
                <a:solidFill>
                  <a:schemeClr val="bg1"/>
                </a:solidFill>
              </a:rPr>
              <a:t>都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如</a:t>
            </a:r>
            <a:r>
              <a:rPr lang="zh-CN" altLang="en-US" sz="3200" dirty="0" smtClean="0">
                <a:solidFill>
                  <a:schemeClr val="bg1"/>
                </a:solidFill>
              </a:rPr>
              <a:t>此。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USANA</a:t>
            </a:r>
            <a:r>
              <a:rPr lang="zh-CN" altLang="en-US" sz="3200" dirty="0" smtClean="0">
                <a:solidFill>
                  <a:schemeClr val="bg1"/>
                </a:solidFill>
              </a:rPr>
              <a:t>的营养补充品可</a:t>
            </a:r>
            <a:r>
              <a:rPr lang="zh-CN" altLang="en-US" sz="3200" dirty="0" smtClean="0">
                <a:solidFill>
                  <a:schemeClr val="bg1"/>
                </a:solidFill>
              </a:rPr>
              <a:t>以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填</a:t>
            </a:r>
            <a:r>
              <a:rPr lang="zh-CN" altLang="en-US" sz="3200" dirty="0" smtClean="0">
                <a:solidFill>
                  <a:schemeClr val="bg1"/>
                </a:solidFill>
              </a:rPr>
              <a:t>补</a:t>
            </a:r>
            <a:r>
              <a:rPr lang="zh-CN" altLang="en-US" sz="3200" dirty="0" smtClean="0">
                <a:solidFill>
                  <a:schemeClr val="bg1"/>
                </a:solidFill>
              </a:rPr>
              <a:t>你的</a:t>
            </a:r>
            <a:r>
              <a:rPr lang="zh-CN" altLang="en-US" sz="3200" dirty="0" smtClean="0">
                <a:solidFill>
                  <a:schemeClr val="bg1"/>
                </a:solidFill>
              </a:rPr>
              <a:t>营养空白。让</a:t>
            </a:r>
            <a:r>
              <a:rPr lang="zh-CN" altLang="en-US" sz="3200" dirty="0" smtClean="0">
                <a:solidFill>
                  <a:schemeClr val="bg1"/>
                </a:solidFill>
              </a:rPr>
              <a:t>你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在</a:t>
            </a:r>
            <a:r>
              <a:rPr lang="zh-CN" altLang="en-US" sz="3200" dirty="0" smtClean="0">
                <a:solidFill>
                  <a:schemeClr val="bg1"/>
                </a:solidFill>
              </a:rPr>
              <a:t>营养方面</a:t>
            </a:r>
            <a:r>
              <a:rPr lang="zh-CN" altLang="en-US" sz="3200" dirty="0" smtClean="0">
                <a:solidFill>
                  <a:schemeClr val="bg1"/>
                </a:solidFill>
              </a:rPr>
              <a:t>，不</a:t>
            </a:r>
            <a:r>
              <a:rPr lang="zh-CN" altLang="en-US" sz="3200" dirty="0" smtClean="0">
                <a:solidFill>
                  <a:schemeClr val="bg1"/>
                </a:solidFill>
              </a:rPr>
              <a:t>落后。</a:t>
            </a:r>
            <a:endParaRPr lang="en-AU" sz="32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+mj-lt"/>
              </a:rPr>
              <a:t>你的饮食足够完美吗？</a:t>
            </a:r>
            <a:endParaRPr lang="en-AU" sz="4800" dirty="0">
              <a:latin typeface="+mj-l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31" y="1917128"/>
            <a:ext cx="3524681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134672" cy="147002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屡获</a:t>
            </a:r>
            <a:r>
              <a:rPr lang="zh-CN" altLang="en-US" b="1" dirty="0" smtClean="0">
                <a:solidFill>
                  <a:schemeClr val="bg1"/>
                </a:solidFill>
              </a:rPr>
              <a:t>殊荣的基本营养素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552" y="1916832"/>
            <a:ext cx="7520880" cy="396044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独特全面的维生素，矿物质，植物精华，抗氧化剂；</a:t>
            </a:r>
            <a:endParaRPr lang="en-AU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经常使用基本营养素可以预防缺乏症</a:t>
            </a:r>
            <a:r>
              <a:rPr lang="zh-CN" altLang="en-US" sz="3200" dirty="0" smtClean="0">
                <a:solidFill>
                  <a:schemeClr val="bg1"/>
                </a:solidFill>
              </a:rPr>
              <a:t>，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为</a:t>
            </a:r>
            <a:r>
              <a:rPr lang="zh-CN" altLang="en-US" sz="3200" dirty="0" smtClean="0">
                <a:solidFill>
                  <a:schemeClr val="bg1"/>
                </a:solidFill>
              </a:rPr>
              <a:t>身体健康提供充足的维生素和矿物质</a:t>
            </a:r>
            <a:r>
              <a:rPr lang="en-US" altLang="zh-CN" sz="3200" dirty="0" smtClean="0">
                <a:solidFill>
                  <a:schemeClr val="bg1"/>
                </a:solidFill>
              </a:rPr>
              <a:t>;</a:t>
            </a:r>
            <a:endParaRPr lang="en-AU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谁需要呢</a:t>
            </a:r>
            <a:r>
              <a:rPr lang="zh-CN" altLang="en-US" sz="2800" dirty="0" smtClean="0">
                <a:solidFill>
                  <a:schemeClr val="bg1"/>
                </a:solidFill>
              </a:rPr>
              <a:t>？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1268759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垃圾食品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7448872" cy="4680520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很多快餐含高脂肪，糖，盐</a:t>
            </a:r>
            <a:r>
              <a:rPr lang="en-AU" altLang="zh-CN" sz="2800" dirty="0" smtClean="0">
                <a:solidFill>
                  <a:schemeClr val="bg1"/>
                </a:solidFill>
              </a:rPr>
              <a:t>,</a:t>
            </a: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但缺乏膳食纤维和其他营养。</a:t>
            </a:r>
            <a:r>
              <a:rPr lang="en-AU" sz="2800" dirty="0" smtClean="0">
                <a:solidFill>
                  <a:schemeClr val="bg1"/>
                </a:solidFill>
              </a:rPr>
              <a:t> </a:t>
            </a:r>
          </a:p>
          <a:p>
            <a:pPr lvl="0"/>
            <a:endParaRPr lang="en-AU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身</a:t>
            </a:r>
            <a:r>
              <a:rPr lang="zh-CN" altLang="en-US" sz="2800" dirty="0" smtClean="0">
                <a:solidFill>
                  <a:schemeClr val="bg1"/>
                </a:solidFill>
              </a:rPr>
              <a:t>体利用完储存的营养，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就仅剩快餐食物所提供的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不均衡营养了。</a:t>
            </a:r>
            <a:endParaRPr lang="en-AU" sz="2800" dirty="0" smtClean="0">
              <a:solidFill>
                <a:schemeClr val="bg1"/>
              </a:solidFill>
            </a:endParaRPr>
          </a:p>
          <a:p>
            <a:endParaRPr lang="en-AU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58" y="1557120"/>
            <a:ext cx="4436054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"/>
            <a:ext cx="8206680" cy="1268760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运动员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7520880" cy="4536504"/>
          </a:xfrm>
        </p:spPr>
        <p:txBody>
          <a:bodyPr>
            <a:normAutofit/>
          </a:bodyPr>
          <a:lstStyle/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运动员对营养的要求更高。</a:t>
            </a:r>
            <a:endParaRPr lang="en-AU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艰苦的训练使体内产生更多的自由基，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因此对</a:t>
            </a:r>
            <a:r>
              <a:rPr lang="zh-CN" altLang="en-US" sz="2800" dirty="0" smtClean="0">
                <a:solidFill>
                  <a:schemeClr val="bg1"/>
                </a:solidFill>
              </a:rPr>
              <a:t>抗氧化剂的要求更高。</a:t>
            </a:r>
            <a:endParaRPr lang="en-AU" sz="2800" dirty="0" smtClean="0">
              <a:solidFill>
                <a:schemeClr val="bg1"/>
              </a:solidFill>
            </a:endParaRPr>
          </a:p>
          <a:p>
            <a:pPr lvl="0"/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基本营养素含有的成份可以帮助身体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/>
            <a:r>
              <a:rPr lang="zh-CN" altLang="en-US" sz="2800" dirty="0" smtClean="0">
                <a:solidFill>
                  <a:schemeClr val="bg1"/>
                </a:solidFill>
              </a:rPr>
              <a:t>从食物中吸收更多的铁质。</a:t>
            </a:r>
            <a:endParaRPr lang="en-AU" sz="2800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16" y="1233184"/>
            <a:ext cx="2563319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278688" cy="1802681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关于节食的人群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96" y="1772816"/>
            <a:ext cx="7592888" cy="396044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这类人群包括长期减重</a:t>
            </a:r>
            <a:r>
              <a:rPr lang="zh-CN" altLang="en-US" sz="3200" dirty="0" smtClean="0">
                <a:solidFill>
                  <a:schemeClr val="bg1"/>
                </a:solidFill>
              </a:rPr>
              <a:t>的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人</a:t>
            </a:r>
            <a:r>
              <a:rPr lang="zh-CN" altLang="en-US" sz="3200" dirty="0" smtClean="0">
                <a:solidFill>
                  <a:schemeClr val="bg1"/>
                </a:solidFill>
              </a:rPr>
              <a:t>群</a:t>
            </a:r>
            <a:r>
              <a:rPr lang="zh-CN" altLang="en-US" sz="3200" dirty="0" smtClean="0">
                <a:solidFill>
                  <a:schemeClr val="bg1"/>
                </a:solidFill>
              </a:rPr>
              <a:t>，不</a:t>
            </a:r>
            <a:r>
              <a:rPr lang="zh-CN" altLang="en-US" sz="3200" dirty="0" smtClean="0">
                <a:solidFill>
                  <a:schemeClr val="bg1"/>
                </a:solidFill>
              </a:rPr>
              <a:t>吃早餐，午餐</a:t>
            </a:r>
            <a:r>
              <a:rPr lang="zh-CN" altLang="en-US" sz="3200" dirty="0" smtClean="0">
                <a:solidFill>
                  <a:schemeClr val="bg1"/>
                </a:solidFill>
              </a:rPr>
              <a:t>，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或</a:t>
            </a:r>
            <a:r>
              <a:rPr lang="zh-CN" altLang="en-US" sz="3200" dirty="0" smtClean="0">
                <a:solidFill>
                  <a:schemeClr val="bg1"/>
                </a:solidFill>
              </a:rPr>
              <a:t>者晚饭的</a:t>
            </a:r>
            <a:r>
              <a:rPr lang="zh-CN" altLang="en-US" sz="3200" dirty="0" smtClean="0">
                <a:solidFill>
                  <a:schemeClr val="bg1"/>
                </a:solidFill>
              </a:rPr>
              <a:t>人群</a:t>
            </a:r>
            <a:r>
              <a:rPr lang="zh-CN" altLang="en-US" sz="3200" dirty="0" smtClean="0">
                <a:solidFill>
                  <a:schemeClr val="bg1"/>
                </a:solidFill>
              </a:rPr>
              <a:t>，以及</a:t>
            </a:r>
            <a:r>
              <a:rPr lang="zh-CN" altLang="en-US" sz="3200" dirty="0" smtClean="0">
                <a:solidFill>
                  <a:schemeClr val="bg1"/>
                </a:solidFill>
              </a:rPr>
              <a:t>那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些</a:t>
            </a:r>
            <a:r>
              <a:rPr lang="zh-CN" altLang="en-US" sz="3200" dirty="0" smtClean="0">
                <a:solidFill>
                  <a:schemeClr val="bg1"/>
                </a:solidFill>
              </a:rPr>
              <a:t>吃饭不规律的人</a:t>
            </a:r>
            <a:r>
              <a:rPr lang="zh-CN" altLang="en-US" sz="3200" dirty="0" smtClean="0">
                <a:solidFill>
                  <a:schemeClr val="bg1"/>
                </a:solidFill>
              </a:rPr>
              <a:t>，和有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食</a:t>
            </a:r>
            <a:r>
              <a:rPr lang="zh-CN" altLang="en-US" sz="3200" dirty="0" smtClean="0">
                <a:solidFill>
                  <a:schemeClr val="bg1"/>
                </a:solidFill>
              </a:rPr>
              <a:t>物不耐受性的人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26" y="1773184"/>
            <a:ext cx="3106086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2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Marketing\Marketing Creative\Editorial\Product of the month April 2013 Essentials\POM Essentials Slid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18815"/>
            <a:ext cx="820668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有慢性病情的人群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892480" cy="189661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消化系统紊乱会影响肠道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吸收我们所吃食物的营养</a:t>
            </a:r>
            <a:endParaRPr lang="en-AU" sz="32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09" y="1985927"/>
            <a:ext cx="403670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1217</TotalTime>
  <Words>3398</Words>
  <Application>Microsoft Office PowerPoint</Application>
  <PresentationFormat>On-screen Show (4:3)</PresentationFormat>
  <Paragraphs>238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PowerPoint Presentation</vt:lpstr>
      <vt:lpstr>健康的基本</vt:lpstr>
      <vt:lpstr> 什么是健康食物？</vt:lpstr>
      <vt:lpstr> </vt:lpstr>
      <vt:lpstr>屡获殊荣的基本营养素</vt:lpstr>
      <vt:lpstr>垃圾食品</vt:lpstr>
      <vt:lpstr>运动员</vt:lpstr>
      <vt:lpstr>关于节食的人群 </vt:lpstr>
      <vt:lpstr>有慢性病情的人群 </vt:lpstr>
      <vt:lpstr>老年人</vt:lpstr>
      <vt:lpstr>维生素D</vt:lpstr>
      <vt:lpstr>怀孕的重要营养 </vt:lpstr>
      <vt:lpstr>叶酸 </vt:lpstr>
      <vt:lpstr>碘  </vt:lpstr>
      <vt:lpstr>  </vt:lpstr>
      <vt:lpstr>维生素D </vt:lpstr>
      <vt:lpstr>维生素D </vt:lpstr>
      <vt:lpstr>维生素B12  </vt:lpstr>
      <vt:lpstr> </vt:lpstr>
      <vt:lpstr>精子也很重要</vt:lpstr>
      <vt:lpstr>PowerPoint Presentation</vt:lpstr>
      <vt:lpstr>男性: 营养补充品的好处</vt:lpstr>
      <vt:lpstr>钙</vt:lpstr>
      <vt:lpstr>铁</vt:lpstr>
      <vt:lpstr>了解更多信息…</vt:lpstr>
      <vt:lpstr>USANA基本营养素</vt:lpstr>
    </vt:vector>
  </TitlesOfParts>
  <Company>USANA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RavinderL14</dc:creator>
  <cp:lastModifiedBy>yanl07</cp:lastModifiedBy>
  <cp:revision>76</cp:revision>
  <dcterms:created xsi:type="dcterms:W3CDTF">2013-03-25T00:54:14Z</dcterms:created>
  <dcterms:modified xsi:type="dcterms:W3CDTF">2013-04-24T00:22:09Z</dcterms:modified>
</cp:coreProperties>
</file>