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59" r:id="rId6"/>
    <p:sldId id="270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63" r:id="rId15"/>
    <p:sldId id="264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169" autoAdjust="0"/>
  </p:normalViewPr>
  <p:slideViewPr>
    <p:cSldViewPr>
      <p:cViewPr varScale="1">
        <p:scale>
          <a:sx n="34" d="100"/>
          <a:sy n="34" d="100"/>
        </p:scale>
        <p:origin x="-165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41641-5FF5-4BDB-B24C-43364323EAFF}" type="datetimeFigureOut">
              <a:rPr lang="en-AU" smtClean="0"/>
              <a:t>9/07/2013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BB5C4-CF8E-43E1-8BE6-144B791AA75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3566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symbol.com.au/foods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多吃低血糖指数食品，少吃高血糖指数食品不仅有助于延缓饥饿感，而且可提高注意力。因为低血糖指数食品可持续且稳定地释放能量，从而有助于防止血糖水平急剧上升降，影响情绪。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代表血糖指数。血糖指数是与碳水化合物食物和饮料相关的指标，可衡量碳水化合物食物（或饮料）进入血液的速度。</a:t>
            </a:r>
            <a:endParaRPr lang="en-AU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低血糖指数食品是大型的复杂分子，与小型分子的高血糖指数食品相比，低血糖指数食品需要更长的时间被消化系统分解，所以葡萄糖能量分子进入血液的速度也比较缓慢，对身体也不会造成很大的压力。低血糖指数食品有助于维持更久的饱腹感，保持能量平衡，助你更久地保持头脑清晰。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高血糖指数食品味道较甜（这些小型分子溶入唾液中可很快被味蕾感应）。葡萄糖可很快地进入血液，令能量水平迅速升高。一旦体内的能量水平迅速升高，为了维持血糖的平衡，身体就会迅速释放胰岛素。当身体释放过多的胰岛素，体内的过高血糖迅速下降时，身体就会产生饥饿感，因此渴望摄入高糖食品和饮料的过程又会重新开始。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BB5C4-CF8E-43E1-8BE6-144B791AA759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1863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你是运动员，或者你想更强壮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经常锻炼对健身非常重要。经过强健肌肉运动（将脂肪转换为肌肉的运动）之后，你需要补充好的蛋白质。因为在运动中肌肉纤维会被拉伸，有可能受到小程度的损伤。这过程还会触发人体释放肌肉增长的物质，包括某些激素和白血蛋白。因此，为了增加肌肉，帮助你获得一个健美的身材，你需要补充蛋白。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BB5C4-CF8E-43E1-8BE6-144B791AA759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8676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运动后补充的蛋白质种类对健身也有影响。据特科萨斯大学的研究显示，在运动后补充多种蛋白质，如乳清蛋白、酪蛋白和大豆，比补充单一的蛋白质效果更佳。因为，不同种类的蛋白质的消化率皆有不同，只有混合补充不同的蛋白质，才可能满足肌肉的需要。营养餐含有多种来源的蛋白质，包括大豆蛋白、乳清蛋白、豌豆蛋白和大米蛋白，以及少量的酪蛋白酸钠， 而其它蛋白质奶昔仅含有乳清蛋白。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BB5C4-CF8E-43E1-8BE6-144B791AA759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46037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随着年龄的增长，人体需要的热量会减少，但是，老年人仍然需要营养丰富的饮食，尤其是老年人的消化功能开始减弱。为了防止增加过多的体重，老年人不仅需要控制热量的摄入，而且需要经常锻炼。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由于饮食摄入量的减少而导致营养缺乏是老年人面临的一个大问题。营养餐含有丰富的营养，可以慢慢的饮用，也正因为营养餐具有营养丰富，容易吸收的特点，所以可作为老年人的膳食替代品。营养餐所含的膳食纤维还有助于预防便秘等常见问题。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BB5C4-CF8E-43E1-8BE6-144B791AA759}" type="slidenum">
              <a:rPr lang="en-AU" smtClean="0"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3622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如果你超重或患有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型糖尿病，那么将体重控制在健康的范围内则非常重要。研究表明，膳食替代品有助于控制超重或肥胖。尽管如此，每个人的情况都不相同，因此，在改变饮食之前，或在使用膳食替代品之前，请征求家庭医生的意见。如果你正在服药，你可能需要作些调整。专业人员最近在意大利达成了一项共识，澳洲的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Jennie Brand-Miller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教授和哈弗大学公共卫生学院营养系主任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Walter Willett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教授都认为有足够的证据显示，低血糖指数饮食可降低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型糖尿病和心脏病的风险，并可帮助糖尿病患者控制血糖和体重。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营养餐的低血糖指数配方可以让能量缓慢释放，从而防止你暴饮暴食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参考文献：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Glycemic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Index, Glycemic Load &amp; Glycemic Response: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International Scientific Consensus Summithttp://oldwayspt.org/programs/special-custom-programs/glycemic-index-glycemic-load-and-glycemic-response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BB5C4-CF8E-43E1-8BE6-144B791AA759}" type="slidenum">
              <a:rPr lang="en-AU" smtClean="0"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8521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澳大利亚和新西兰，有三分之二的人都归类为超重或肥胖人群，从很多方面来说，保持健康的体重非常重要。因为超重会引起许多严重的健康问题，而且是慢性疾病的产生和发展过程中的一个关键因素。因此，最好的饮食选择就是以低血糖指数食品为主，因为低血糖指数食品可提供更持久的饱腹感。也正因为你感到饱腹，所以你就很少可能会贪食不健康零食。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营养餐是一个便捷的膳食选择。因为它具有低热量，低血糖指数的特点，所以与平常的膳食相比，可提供更长时间的饱腹感，此外，营养餐还提供丰富的营养。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BB5C4-CF8E-43E1-8BE6-144B791AA759}" type="slidenum">
              <a:rPr lang="en-AU" smtClean="0"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757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如果你减重后难以采取健康的饮食习惯，或遇到了体重不再下降的情况，那么，营养餐可以给你帮助。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BB5C4-CF8E-43E1-8BE6-144B791AA759}" type="slidenum">
              <a:rPr lang="en-AU" smtClean="0"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3549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  <a:p>
            <a:r>
              <a:rPr lang="zh-CN" altLang="en-US" baseline="0" dirty="0" smtClean="0"/>
              <a:t>尝试着自己添加一些口味，比如各种浆果，香蕉，不仅增加了抗氧化的活性，而且更有饱腹感。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BB5C4-CF8E-43E1-8BE6-144B791AA759}" type="slidenum">
              <a:rPr lang="en-AU" smtClean="0"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22646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使用方法：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勺营养餐兑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290-340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毫升的水，搅拌均匀。</a:t>
            </a:r>
            <a:endParaRPr lang="en-AU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含有：大豆、牛奶和小麦。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生产设备上加工过花生、坚果、鸡蛋、芝麻和贝类食物。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BB5C4-CF8E-43E1-8BE6-144B791AA759}" type="slidenum">
              <a:rPr lang="en-AU" smtClean="0"/>
              <a:t>21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2095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胰岛素可调节和稳定血糖水平，从而有助于毛细血管和神经获得养分，抵抗高血糖循环造成的伤害。胰岛素还可促进脂肪储存，因此，体内的胰岛素水平偏高意味着身体消耗的脂肪（和转换的能量）偏低。胰岛素急剧上升还有胆固醇水平升高有关。因此，在大多数情况下，选择低血糖指数食品，体内循环的胰岛素也会相应减少，从而让身体有效地消耗脂肪和转换能量。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BB5C4-CF8E-43E1-8BE6-144B791AA759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3742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可以去如下网站检索食物的血糖指数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u="sng" dirty="0" smtClean="0">
                <a:hlinkClick r:id="rId3"/>
              </a:rPr>
              <a:t>www.gisymbol.com.au/foods.html</a:t>
            </a:r>
            <a:r>
              <a:rPr lang="en-AU" dirty="0" smtClean="0"/>
              <a:t>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BB5C4-CF8E-43E1-8BE6-144B791AA759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5087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纤维具有许多功能和健康益处。纤维在胃肠里与水混合后体积会增大，使胃和肠道扩张，产生饱腹感，并给大脑发出已经饱了的信号。纤维进入肠道后还会刺激肠道蠕动，促使身体尽快将废物排出体外。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每份用量的营养餐都含有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克膳食纤维。摄入足够的纤维有助于身体感到饱腹，预防便秘等肠道问题，因此，摄入足够的纤维非常重要。为了确保纤维发挥作用，在摄入纤维时一定要摄入足够的水分。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BB5C4-CF8E-43E1-8BE6-144B791AA759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64633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营养餐富含蛋白质</a:t>
            </a:r>
            <a:endParaRPr lang="en-US" altLang="zh-CN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营养餐不仅含有纤维，而且含有丰富的蛋白。尽管纤维可令你感到饱腹，但蛋白质却可以抑制食欲。有些科学家认为，因为蛋白质会促使肠道分泌葡萄糖，所以会给大脑发出已经饱了的信号。每份用量的巧克力营养餐和野草莓营养餐都含有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克的大豆、乳清和其它蛋白。法式香草营养餐含有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克蛋白质（大部分来自于大豆）。大豆蛋白是一种完整的蛋白，含有所有的氨基酸，比例恰当，而且极易为人体吸收。乳清蛋白也很容易消化，是一种优质氨基酸来源，对身体非常有益。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BB5C4-CF8E-43E1-8BE6-144B791AA759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3213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富含维生素和矿物质的营养餐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人体需要多种维生素和矿物质。健康的膳食应该含有这些养分，并且可让这些养分互相作用，满足身体的需要，为提高身体机能和身体健康助以一臂之力。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BB5C4-CF8E-43E1-8BE6-144B791AA759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5083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你不想增重，想控制体重，如果你不习惯健康的饮食，那么每天用营养餐替代一或两餐的膳食对你一定会有帮助。因为营养餐的份量和热量都是严格控制的，解除了使用中控制份量和热量等繁琐，只要搅拌均匀就可饮用。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BB5C4-CF8E-43E1-8BE6-144B791AA759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719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营养餐免除了准备餐食的繁琐工作，使用方便，并可随身携带，只要兑水或加上你喜欢的口味，搅拌好就可饮用。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营养餐还可作为一份简便的健康早餐。需要增加抗氧化剂的人可在搅拌中加入一些冷冻莓浆，你还可以加入速溶咖啡或肉桂！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BB5C4-CF8E-43E1-8BE6-144B791AA759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19778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一份健康的快餐，但不是垃圾食品。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营养餐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很容易准备，并含有丰富的常量营养素和微量营养素。营养餐是一种良好的蛋白质和纤维来源，提供健康的单不饱和脂肪酸，单不饱和脂肪酸不含任何胆固醇，是地中海饮食的一大特点。如果你摄入过多的高盐或高糖食品，营养餐就是一个很好的选择。作为一套健康的膳食替代品，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USANA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健康食品系列不仅含有平衡的养分，而且符合严格的澳纽食品标准。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BB5C4-CF8E-43E1-8BE6-144B791AA759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2070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1473-E739-4549-ABFF-1DD214B6937A}" type="datetimeFigureOut">
              <a:rPr lang="en-AU" smtClean="0"/>
              <a:t>9/07/2013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FF4E-A538-4B5C-B52C-EBC6D276466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755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1473-E739-4549-ABFF-1DD214B6937A}" type="datetimeFigureOut">
              <a:rPr lang="en-AU" smtClean="0"/>
              <a:t>9/07/2013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FF4E-A538-4B5C-B52C-EBC6D276466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8896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1473-E739-4549-ABFF-1DD214B6937A}" type="datetimeFigureOut">
              <a:rPr lang="en-AU" smtClean="0"/>
              <a:t>9/07/2013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FF4E-A538-4B5C-B52C-EBC6D276466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752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1473-E739-4549-ABFF-1DD214B6937A}" type="datetimeFigureOut">
              <a:rPr lang="en-AU" smtClean="0"/>
              <a:t>9/07/2013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FF4E-A538-4B5C-B52C-EBC6D276466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7699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1473-E739-4549-ABFF-1DD214B6937A}" type="datetimeFigureOut">
              <a:rPr lang="en-AU" smtClean="0"/>
              <a:t>9/07/2013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FF4E-A538-4B5C-B52C-EBC6D276466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835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1473-E739-4549-ABFF-1DD214B6937A}" type="datetimeFigureOut">
              <a:rPr lang="en-AU" smtClean="0"/>
              <a:t>9/07/2013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FF4E-A538-4B5C-B52C-EBC6D276466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8103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1473-E739-4549-ABFF-1DD214B6937A}" type="datetimeFigureOut">
              <a:rPr lang="en-AU" smtClean="0"/>
              <a:t>9/07/2013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FF4E-A538-4B5C-B52C-EBC6D276466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7537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1473-E739-4549-ABFF-1DD214B6937A}" type="datetimeFigureOut">
              <a:rPr lang="en-AU" smtClean="0"/>
              <a:t>9/07/2013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FF4E-A538-4B5C-B52C-EBC6D276466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49103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1473-E739-4549-ABFF-1DD214B6937A}" type="datetimeFigureOut">
              <a:rPr lang="en-AU" smtClean="0"/>
              <a:t>9/07/2013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FF4E-A538-4B5C-B52C-EBC6D276466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0358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1473-E739-4549-ABFF-1DD214B6937A}" type="datetimeFigureOut">
              <a:rPr lang="en-AU" smtClean="0"/>
              <a:t>9/07/2013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FF4E-A538-4B5C-B52C-EBC6D276466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5944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1473-E739-4549-ABFF-1DD214B6937A}" type="datetimeFigureOut">
              <a:rPr lang="en-AU" smtClean="0"/>
              <a:t>9/07/2013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FF4E-A538-4B5C-B52C-EBC6D276466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8335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21473-E739-4549-ABFF-1DD214B6937A}" type="datetimeFigureOut">
              <a:rPr lang="en-AU" smtClean="0"/>
              <a:t>9/07/2013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7FF4E-A538-4B5C-B52C-EBC6D276466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784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6" name="Picture 2" descr="O:\Marketing\Marketing Creative\Editorial\Product of the month July 2013 Nutrimeal\POM nutrimeal PPT slide ENG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149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Marketing\Marketing Creative\Editorial\Product of the month July 2013 Nutrimeal\POM nutrimeal PPT slide ENG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维生素与矿物质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379909"/>
            <a:ext cx="432048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dirty="0" smtClean="0"/>
              <a:t>富含一系列的维生素和矿物质</a:t>
            </a:r>
            <a:endParaRPr lang="en-AU" sz="3200" dirty="0" smtClean="0"/>
          </a:p>
          <a:p>
            <a:pPr marL="0" indent="0">
              <a:buNone/>
            </a:pPr>
            <a:endParaRPr lang="en-AU" sz="3200" dirty="0"/>
          </a:p>
          <a:p>
            <a:pPr marL="0" indent="0">
              <a:buNone/>
            </a:pPr>
            <a:r>
              <a:rPr lang="zh-CN" altLang="en-US" sz="3200" dirty="0" smtClean="0"/>
              <a:t>各种营养元素协同作用，对健康有益</a:t>
            </a:r>
            <a:endParaRPr lang="en-AU" sz="3200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796" y="1557096"/>
            <a:ext cx="4283700" cy="27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822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Marketing\Marketing Creative\Editorial\Product of the month July 2013 Nutrimeal\POM nutrimeal PPT slide ENG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zh-CN" altLang="en-US" sz="4900" b="1" dirty="0"/>
              <a:t>低热量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667941"/>
            <a:ext cx="4172272" cy="4857403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仅含有</a:t>
            </a:r>
            <a:r>
              <a:rPr lang="en-US" altLang="zh-CN" dirty="0" smtClean="0"/>
              <a:t>240</a:t>
            </a:r>
            <a:r>
              <a:rPr lang="zh-CN" altLang="en-US" dirty="0" smtClean="0"/>
              <a:t>卡路里，相当于</a:t>
            </a:r>
            <a:r>
              <a:rPr lang="en-US" altLang="zh-CN" dirty="0" smtClean="0"/>
              <a:t>50</a:t>
            </a:r>
            <a:r>
              <a:rPr lang="zh-CN" altLang="en-US" dirty="0" smtClean="0"/>
              <a:t>克，或</a:t>
            </a:r>
            <a:r>
              <a:rPr lang="en-US" altLang="zh-CN" dirty="0" smtClean="0"/>
              <a:t>8</a:t>
            </a:r>
            <a:r>
              <a:rPr lang="zh-CN" altLang="en-US" dirty="0" smtClean="0"/>
              <a:t>小块巧克力，但更让你味觉食欲得到满足</a:t>
            </a:r>
            <a:endParaRPr lang="en-A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488" y="1665104"/>
            <a:ext cx="4050000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995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Marketing\Marketing Creative\Editorial\Product of the month July 2013 Nutrimeal\POM nutrimeal PPT slide ENG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b="1" dirty="0"/>
              <a:t>营养餐</a:t>
            </a:r>
            <a:r>
              <a:rPr lang="en-AU" b="1" dirty="0"/>
              <a:t>: </a:t>
            </a:r>
            <a:r>
              <a:rPr lang="en-AU" b="1" dirty="0" smtClean="0"/>
              <a:t>Sam </a:t>
            </a:r>
            <a:r>
              <a:rPr lang="en-AU" b="1" dirty="0" err="1"/>
              <a:t>S</a:t>
            </a:r>
            <a:r>
              <a:rPr lang="en-AU" b="1" dirty="0" err="1" smtClean="0"/>
              <a:t>tosur</a:t>
            </a:r>
            <a:r>
              <a:rPr lang="zh-CN" altLang="en-US" b="1" dirty="0" smtClean="0"/>
              <a:t>的最爱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dirty="0"/>
              <a:t>营养餐免除了准备餐</a:t>
            </a:r>
            <a:r>
              <a:rPr lang="zh-CN" altLang="en-US" sz="3200" dirty="0" smtClean="0"/>
              <a:t>食的</a:t>
            </a:r>
            <a:r>
              <a:rPr lang="zh-CN" altLang="en-US" sz="3200" dirty="0"/>
              <a:t>繁琐工作，使用方便</a:t>
            </a:r>
            <a:r>
              <a:rPr lang="zh-CN" altLang="en-US" sz="3200" dirty="0" smtClean="0"/>
              <a:t>，并</a:t>
            </a:r>
            <a:r>
              <a:rPr lang="zh-CN" altLang="en-US" sz="3200" dirty="0"/>
              <a:t>可随身携带，只要</a:t>
            </a:r>
            <a:r>
              <a:rPr lang="zh-CN" altLang="en-US" sz="3200" dirty="0" smtClean="0"/>
              <a:t>兑水</a:t>
            </a:r>
            <a:r>
              <a:rPr lang="zh-CN" altLang="en-US" sz="3200" dirty="0"/>
              <a:t>或加上你喜欢的口味</a:t>
            </a:r>
            <a:r>
              <a:rPr lang="zh-CN" altLang="en-US" sz="3200" dirty="0" smtClean="0"/>
              <a:t>，搅拌</a:t>
            </a:r>
            <a:r>
              <a:rPr lang="zh-CN" altLang="en-US" sz="3200" dirty="0"/>
              <a:t>好就可饮用。</a:t>
            </a:r>
            <a:endParaRPr lang="en-AU" sz="3200" dirty="0"/>
          </a:p>
          <a:p>
            <a:endParaRPr lang="en-A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00808"/>
            <a:ext cx="4914000" cy="30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036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Marketing\Marketing Creative\Editorial\Product of the month July 2013 Nutrimeal\POM nutrimeal PPT slide ENG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zh-CN" altLang="en-US" b="1" dirty="0" smtClean="0"/>
              <a:t>杜绝垃圾食物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598067"/>
            <a:ext cx="5112568" cy="42792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600" dirty="0"/>
              <a:t>含有丰富的常量营养素和微量营养</a:t>
            </a:r>
            <a:r>
              <a:rPr lang="zh-CN" altLang="en-US" sz="3600" dirty="0" smtClean="0"/>
              <a:t>素</a:t>
            </a:r>
            <a:r>
              <a:rPr lang="en-AU" altLang="zh-CN" sz="3600" dirty="0" smtClean="0"/>
              <a:t>.</a:t>
            </a:r>
          </a:p>
          <a:p>
            <a:pPr marL="0" indent="0">
              <a:buNone/>
            </a:pPr>
            <a:endParaRPr lang="en-US" altLang="zh-CN" sz="3600" dirty="0" smtClean="0"/>
          </a:p>
          <a:p>
            <a:pPr marL="0" indent="0">
              <a:buNone/>
            </a:pPr>
            <a:r>
              <a:rPr lang="zh-CN" altLang="en-US" sz="3600" dirty="0" smtClean="0"/>
              <a:t>富含蛋白，膳食纤维，和单不饱和脂肪酸（地中海饮食的特点）</a:t>
            </a:r>
            <a:endParaRPr lang="en-AU" sz="36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0480" y="1700808"/>
            <a:ext cx="3132000" cy="31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833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Marketing\Marketing Creative\Editorial\Product of the month July 2013 Nutrimeal\POM nutrimeal PPT slide ENG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900" b="1" dirty="0"/>
              <a:t>想</a:t>
            </a:r>
            <a:r>
              <a:rPr lang="zh-CN" altLang="en-US" sz="4900" b="1" dirty="0" smtClean="0"/>
              <a:t>要更强壮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4644308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600" dirty="0"/>
              <a:t>运动中肌肉纤维会被拉伸，有可能受到小程度的损伤</a:t>
            </a:r>
            <a:r>
              <a:rPr lang="zh-CN" altLang="en-US" sz="3600" dirty="0" smtClean="0"/>
              <a:t>。</a:t>
            </a:r>
            <a:r>
              <a:rPr lang="zh-CN" altLang="en-US" sz="3600" dirty="0"/>
              <a:t>补充</a:t>
            </a:r>
            <a:r>
              <a:rPr lang="zh-CN" altLang="en-US" sz="3600" dirty="0" smtClean="0"/>
              <a:t>蛋白，增加</a:t>
            </a:r>
            <a:r>
              <a:rPr lang="zh-CN" altLang="en-US" sz="3600" dirty="0"/>
              <a:t>肌肉，帮助你获得一个健美的身材，</a:t>
            </a:r>
            <a:endParaRPr lang="en-AU" sz="3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3072"/>
            <a:ext cx="4178624" cy="27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469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Marketing\Marketing Creative\Editorial\Product of the month July 2013 Nutrimeal\POM nutrimeal PPT slide ENG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zh-CN" altLang="en-US" b="1" dirty="0" smtClean="0"/>
              <a:t>更多种类的蛋白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484784"/>
            <a:ext cx="468052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dirty="0" smtClean="0"/>
              <a:t>多种蛋白来源可为肌肉提供更佳的蛋白来源，</a:t>
            </a:r>
            <a:endParaRPr lang="en-US" altLang="zh-CN" sz="3200" dirty="0" smtClean="0"/>
          </a:p>
          <a:p>
            <a:pPr marL="0" indent="0">
              <a:buNone/>
            </a:pPr>
            <a:r>
              <a:rPr lang="zh-CN" altLang="en-US" sz="3200" dirty="0" smtClean="0"/>
              <a:t>乳清蛋白为肌肉提供的蛋白的速率最快，</a:t>
            </a:r>
            <a:endParaRPr lang="en-US" altLang="zh-CN" sz="3200" dirty="0" smtClean="0"/>
          </a:p>
          <a:p>
            <a:pPr marL="0" indent="0">
              <a:buNone/>
            </a:pPr>
            <a:r>
              <a:rPr lang="zh-CN" altLang="en-US" sz="3200" dirty="0" smtClean="0"/>
              <a:t>大豆蛋白居中，</a:t>
            </a:r>
            <a:endParaRPr lang="en-US" altLang="zh-CN" sz="3200" dirty="0" smtClean="0"/>
          </a:p>
          <a:p>
            <a:pPr marL="0" indent="0">
              <a:buNone/>
            </a:pPr>
            <a:r>
              <a:rPr lang="zh-CN" altLang="en-US" sz="3200" dirty="0" smtClean="0"/>
              <a:t>酪蛋白消化的时间长</a:t>
            </a:r>
            <a:endParaRPr lang="en-AU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9112"/>
            <a:ext cx="3889441" cy="29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487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Marketing\Marketing Creative\Editorial\Product of the month July 2013 Nutrimeal\POM nutrimeal PPT slide ENG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zh-CN" altLang="en-US" b="1" dirty="0"/>
              <a:t>老年人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451917"/>
            <a:ext cx="5688632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dirty="0" smtClean="0"/>
              <a:t>需要各种营养，但对热量要求下降</a:t>
            </a:r>
            <a:endParaRPr lang="en-AU" sz="3200" dirty="0" smtClean="0"/>
          </a:p>
          <a:p>
            <a:pPr marL="0" indent="0">
              <a:buNone/>
            </a:pPr>
            <a:endParaRPr lang="en-AU" sz="3200" dirty="0" smtClean="0"/>
          </a:p>
          <a:p>
            <a:pPr marL="0" indent="0">
              <a:buNone/>
            </a:pPr>
            <a:r>
              <a:rPr lang="zh-CN" altLang="en-US" sz="3200" dirty="0" smtClean="0"/>
              <a:t>老年人常发生营养不良</a:t>
            </a:r>
            <a:endParaRPr lang="en-AU" sz="3200" dirty="0" smtClean="0"/>
          </a:p>
          <a:p>
            <a:pPr marL="0" indent="0">
              <a:buNone/>
            </a:pPr>
            <a:endParaRPr lang="en-AU" sz="3200" dirty="0" smtClean="0"/>
          </a:p>
          <a:p>
            <a:pPr marL="0" indent="0">
              <a:buNone/>
            </a:pPr>
            <a:r>
              <a:rPr lang="zh-CN" altLang="en-US" sz="3200" dirty="0" smtClean="0"/>
              <a:t>营养餐易于消化，可以慢慢饮用</a:t>
            </a:r>
            <a:endParaRPr lang="en-AU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40768"/>
            <a:ext cx="2445627" cy="36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703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Marketing\Marketing Creative\Editorial\Product of the month July 2013 Nutrimeal\POM nutrimeal PPT slide ENG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二型</a:t>
            </a:r>
            <a:r>
              <a:rPr lang="zh-CN" altLang="en-US" dirty="0" smtClean="0"/>
              <a:t>糖尿病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307901"/>
            <a:ext cx="4608512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dirty="0" smtClean="0"/>
              <a:t>低血糖指数的膳食可能会减低二型糖尿病，冠心病的风险。</a:t>
            </a:r>
            <a:endParaRPr lang="en-US" altLang="zh-CN" sz="3200" dirty="0" smtClean="0"/>
          </a:p>
          <a:p>
            <a:pPr marL="0" indent="0">
              <a:buNone/>
            </a:pPr>
            <a:endParaRPr lang="en-US" altLang="zh-CN" sz="3200" dirty="0" smtClean="0"/>
          </a:p>
          <a:p>
            <a:pPr marL="0" indent="0">
              <a:buNone/>
            </a:pPr>
            <a:r>
              <a:rPr lang="zh-CN" altLang="en-US" sz="3200" dirty="0" smtClean="0"/>
              <a:t>帮助糖尿病患者控制血糖。</a:t>
            </a:r>
            <a:endParaRPr lang="en-US" altLang="zh-CN" sz="3200" dirty="0" smtClean="0"/>
          </a:p>
          <a:p>
            <a:pPr marL="0" indent="0">
              <a:buNone/>
            </a:pPr>
            <a:endParaRPr lang="en-US" altLang="zh-CN" sz="3200" dirty="0"/>
          </a:p>
          <a:p>
            <a:pPr marL="0" indent="0">
              <a:buNone/>
            </a:pPr>
            <a:r>
              <a:rPr lang="zh-CN" altLang="en-US" sz="3200" dirty="0" smtClean="0"/>
              <a:t>帮助控制体重</a:t>
            </a:r>
            <a:endParaRPr lang="en-US" altLang="zh-CN" sz="3200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488" y="1628800"/>
            <a:ext cx="4104000" cy="27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993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Marketing\Marketing Creative\Editorial\Product of the month July 2013 Nutrimeal\POM nutrimeal PPT slide ENG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zh-CN" altLang="en-US" b="1" dirty="0"/>
              <a:t>关注自己的体重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379909"/>
            <a:ext cx="4248472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dirty="0" smtClean="0"/>
              <a:t>3</a:t>
            </a:r>
            <a:r>
              <a:rPr lang="zh-CN" altLang="en-US" sz="3200" dirty="0" smtClean="0"/>
              <a:t>个人中有</a:t>
            </a:r>
            <a:r>
              <a:rPr lang="en-US" altLang="zh-CN" sz="3200" dirty="0" smtClean="0"/>
              <a:t>2</a:t>
            </a:r>
            <a:r>
              <a:rPr lang="zh-CN" altLang="en-US" sz="3200" dirty="0" smtClean="0"/>
              <a:t>个人就超重或肥胖</a:t>
            </a:r>
            <a:endParaRPr lang="en-US" altLang="zh-CN" sz="3200" dirty="0" smtClean="0"/>
          </a:p>
          <a:p>
            <a:pPr marL="0" indent="0">
              <a:buNone/>
            </a:pPr>
            <a:endParaRPr lang="en-AU" sz="3200" dirty="0" smtClean="0"/>
          </a:p>
          <a:p>
            <a:pPr marL="0" indent="0">
              <a:buNone/>
            </a:pPr>
            <a:r>
              <a:rPr lang="zh-CN" altLang="en-US" sz="3200" dirty="0" smtClean="0"/>
              <a:t>维持正常的体重可以降低很多慢性疾病的风险</a:t>
            </a:r>
            <a:endParaRPr lang="en-US" altLang="zh-CN" sz="3200" dirty="0" smtClean="0"/>
          </a:p>
          <a:p>
            <a:pPr marL="0" indent="0">
              <a:buNone/>
            </a:pPr>
            <a:endParaRPr lang="en-AU" sz="3200" dirty="0" smtClean="0"/>
          </a:p>
          <a:p>
            <a:pPr marL="0" indent="0">
              <a:buNone/>
            </a:pPr>
            <a:r>
              <a:rPr lang="zh-CN" altLang="en-US" sz="3200" dirty="0" smtClean="0"/>
              <a:t>营养餐所带来的饱腹感持续较长</a:t>
            </a:r>
            <a:endParaRPr lang="en-AU" sz="32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151" y="1484784"/>
            <a:ext cx="4304337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721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Marketing\Marketing Creative\Editorial\Product of the month July 2013 Nutrimeal\POM nutrimeal PPT slide ENG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900" b="1" dirty="0" smtClean="0"/>
              <a:t>防止体重反弹</a:t>
            </a:r>
            <a:endParaRPr lang="en-AU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600" dirty="0" smtClean="0"/>
              <a:t>如果你对健康饮食不适应</a:t>
            </a:r>
            <a:endParaRPr lang="en-AU" sz="3600" dirty="0" smtClean="0"/>
          </a:p>
          <a:p>
            <a:pPr marL="0" indent="0">
              <a:buNone/>
            </a:pPr>
            <a:endParaRPr lang="en-AU" sz="3600" dirty="0" smtClean="0"/>
          </a:p>
          <a:p>
            <a:pPr marL="0" indent="0">
              <a:buNone/>
            </a:pPr>
            <a:r>
              <a:rPr lang="zh-CN" altLang="en-US" sz="3600" dirty="0" smtClean="0"/>
              <a:t>如果你减重达到瓶颈</a:t>
            </a:r>
            <a:endParaRPr lang="en-AU" sz="3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960632" cy="26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539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Marketing\Marketing Creative\Editorial\Product of the month July 2013 Nutrimeal\POM nutrimeal PPT slide ENG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新焦点：</a:t>
            </a:r>
            <a:r>
              <a:rPr lang="en-AU" altLang="zh-CN" b="1" dirty="0" smtClean="0"/>
              <a:t>USANA </a:t>
            </a:r>
            <a:r>
              <a:rPr lang="zh-CN" altLang="en-US" b="1" dirty="0" smtClean="0"/>
              <a:t>营养餐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4248472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一</a:t>
            </a:r>
            <a:r>
              <a:rPr lang="zh-CN" altLang="en-US" dirty="0" smtClean="0"/>
              <a:t>份富含营养的代餐</a:t>
            </a:r>
            <a:r>
              <a:rPr lang="en-AU" dirty="0" smtClean="0"/>
              <a:t> </a:t>
            </a: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zh-CN" altLang="en-US" dirty="0" smtClean="0"/>
              <a:t>富含蛋白，碳水化合物，健康脂类，多种维生素及矿物质</a:t>
            </a: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zh-CN" altLang="en-US" dirty="0" smtClean="0"/>
              <a:t>低热量： </a:t>
            </a:r>
            <a:r>
              <a:rPr lang="en-US" altLang="zh-CN" dirty="0" smtClean="0"/>
              <a:t>240</a:t>
            </a:r>
            <a:endParaRPr lang="en-A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340" y="1916832"/>
            <a:ext cx="4144148" cy="208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694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Marketing\Marketing Creative\Editorial\Product of the month July 2013 Nutrimeal\POM nutrimeal PPT slide ENG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zh-CN" altLang="en-US" b="1" dirty="0" smtClean="0"/>
              <a:t>制作自己喜欢的营养餐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379909"/>
            <a:ext cx="4493306" cy="4857403"/>
          </a:xfrm>
        </p:spPr>
        <p:txBody>
          <a:bodyPr>
            <a:normAutofit/>
          </a:bodyPr>
          <a:lstStyle/>
          <a:p>
            <a:pPr lvl="0"/>
            <a:r>
              <a:rPr lang="zh-CN" altLang="en-US" dirty="0"/>
              <a:t>额外添加</a:t>
            </a:r>
            <a:r>
              <a:rPr lang="en-AU" dirty="0"/>
              <a:t>2</a:t>
            </a:r>
            <a:r>
              <a:rPr lang="zh-CN" altLang="en-US" dirty="0"/>
              <a:t>茶匙的强力纤维素</a:t>
            </a:r>
            <a:endParaRPr lang="en-AU" dirty="0"/>
          </a:p>
          <a:p>
            <a:pPr lvl="0"/>
            <a:r>
              <a:rPr lang="zh-CN" altLang="en-US" dirty="0"/>
              <a:t>添加大豆蛋白奶补充蛋白质</a:t>
            </a:r>
            <a:endParaRPr lang="en-AU" dirty="0"/>
          </a:p>
          <a:p>
            <a:pPr lvl="0"/>
            <a:r>
              <a:rPr lang="zh-CN" altLang="en-US" dirty="0"/>
              <a:t>添加</a:t>
            </a:r>
            <a:r>
              <a:rPr lang="en-AU" dirty="0"/>
              <a:t>USANA</a:t>
            </a:r>
            <a:r>
              <a:rPr lang="zh-CN" altLang="en-US" dirty="0"/>
              <a:t>益生菌补充健康的肠道菌群</a:t>
            </a:r>
            <a:endParaRPr lang="en-AU" dirty="0"/>
          </a:p>
          <a:p>
            <a:pPr lvl="0"/>
            <a:r>
              <a:rPr lang="zh-CN" altLang="en-US" dirty="0"/>
              <a:t>按照自己的爱好，加入水果或蔬菜</a:t>
            </a:r>
            <a:endParaRPr lang="en-AU" dirty="0"/>
          </a:p>
          <a:p>
            <a:endParaRPr lang="en-A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818" y="1557104"/>
            <a:ext cx="4219662" cy="28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879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Marketing\Marketing Creative\Editorial\Product of the month July 2013 Nutrimeal\POM nutrimeal PPT slide ENG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zh-CN" altLang="en-US" b="1" dirty="0" smtClean="0"/>
              <a:t>今天就开始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3925"/>
            <a:ext cx="5338936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dirty="0"/>
              <a:t>法式香草营养餐，野草莓营养餐和巧克力营养餐</a:t>
            </a:r>
            <a:r>
              <a:rPr lang="zh-CN" altLang="en-US" sz="3200" dirty="0" smtClean="0"/>
              <a:t>。</a:t>
            </a:r>
            <a:endParaRPr lang="en-US" altLang="zh-CN" sz="3200" dirty="0" smtClean="0"/>
          </a:p>
          <a:p>
            <a:pPr marL="0" indent="0">
              <a:buNone/>
            </a:pPr>
            <a:endParaRPr lang="en-US" altLang="zh-CN" sz="3200" dirty="0"/>
          </a:p>
          <a:p>
            <a:pPr marL="0" indent="0">
              <a:buNone/>
            </a:pPr>
            <a:r>
              <a:rPr lang="zh-CN" altLang="en-US" sz="3200" dirty="0" smtClean="0"/>
              <a:t>法式</a:t>
            </a:r>
            <a:r>
              <a:rPr lang="zh-CN" altLang="en-US" sz="3200" dirty="0"/>
              <a:t>香草营养餐是不含麸质的配方产品</a:t>
            </a:r>
            <a:r>
              <a:rPr lang="zh-CN" altLang="en-US" sz="3200" dirty="0" smtClean="0"/>
              <a:t>。</a:t>
            </a:r>
            <a:r>
              <a:rPr lang="en-AU" dirty="0"/>
              <a:t/>
            </a:r>
            <a:br>
              <a:rPr lang="en-AU" dirty="0"/>
            </a:br>
            <a:endParaRPr lang="en-AU" sz="1900" dirty="0" smtClean="0"/>
          </a:p>
          <a:p>
            <a:pPr marL="0" indent="0">
              <a:buNone/>
            </a:pPr>
            <a:endParaRPr lang="en-AU" sz="1900" dirty="0" smtClean="0"/>
          </a:p>
          <a:p>
            <a:endParaRPr lang="en-A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472" y="1377184"/>
            <a:ext cx="2781000" cy="37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983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Marketing\Marketing Creative\Editorial\Product of the month July 2013 Nutrimeal\POM nutrimeal PPT slide ENG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zh-CN" altLang="en-US" b="1" dirty="0" smtClean="0"/>
              <a:t>低血糖指数的营养代餐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4392488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GI </a:t>
            </a:r>
            <a:r>
              <a:rPr lang="zh-CN" altLang="en-US" dirty="0" smtClean="0"/>
              <a:t>的意思是指食物和饮料的血糖指数。</a:t>
            </a:r>
            <a:endParaRPr lang="en-US" altLang="zh-CN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zh-CN" altLang="en-US" dirty="0" smtClean="0"/>
              <a:t>衡量食物饮料中的</a:t>
            </a:r>
            <a:r>
              <a:rPr lang="zh-CN" altLang="en-US" dirty="0"/>
              <a:t>碳水化合物</a:t>
            </a:r>
            <a:r>
              <a:rPr lang="zh-CN" altLang="en-US" dirty="0" smtClean="0"/>
              <a:t>进入血液的速度。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4176464" cy="295195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34000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Marketing\Marketing Creative\Editorial\Product of the month July 2013 Nutrimeal\POM nutrimeal PPT slide ENG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 smtClean="0"/>
              <a:t>血糖指数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268760"/>
            <a:ext cx="27466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dirty="0"/>
              <a:t>碳水化合物食物的血糖指数由</a:t>
            </a:r>
            <a:r>
              <a:rPr lang="en-AU" sz="3200" dirty="0"/>
              <a:t>0</a:t>
            </a:r>
            <a:r>
              <a:rPr lang="zh-CN" altLang="en-US" sz="3200" dirty="0"/>
              <a:t>至</a:t>
            </a:r>
            <a:r>
              <a:rPr lang="en-AU" sz="3200" dirty="0"/>
              <a:t>100</a:t>
            </a:r>
            <a:r>
              <a:rPr lang="zh-CN" altLang="en-US" sz="3200" dirty="0"/>
              <a:t>：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4067944" y="2276872"/>
            <a:ext cx="554461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•</a:t>
            </a:r>
            <a:r>
              <a:rPr lang="en-AU" sz="2800" dirty="0">
                <a:solidFill>
                  <a:schemeClr val="bg1"/>
                </a:solidFill>
              </a:rPr>
              <a:t> </a:t>
            </a:r>
            <a:r>
              <a:rPr lang="en-AU" sz="2800" b="1" dirty="0"/>
              <a:t>GI = 55</a:t>
            </a:r>
            <a:r>
              <a:rPr lang="zh-CN" altLang="en-US" sz="2800" b="1" dirty="0"/>
              <a:t>以下，属于低血糖</a:t>
            </a:r>
            <a:r>
              <a:rPr lang="zh-CN" altLang="en-US" sz="2800" b="1" dirty="0" smtClean="0"/>
              <a:t>指数</a:t>
            </a:r>
            <a:endParaRPr lang="en-AU" altLang="zh-CN" sz="2800" b="1" dirty="0" smtClean="0"/>
          </a:p>
          <a:p>
            <a:r>
              <a:rPr lang="en-AU" sz="2800" b="1" dirty="0"/>
              <a:t/>
            </a:r>
            <a:br>
              <a:rPr lang="en-AU" sz="2800" b="1" dirty="0"/>
            </a:br>
            <a:r>
              <a:rPr lang="en-US" altLang="zh-CN" sz="2800" b="1" dirty="0"/>
              <a:t>•</a:t>
            </a:r>
            <a:r>
              <a:rPr lang="en-AU" sz="2800" b="1" dirty="0"/>
              <a:t> GI = 56</a:t>
            </a:r>
            <a:r>
              <a:rPr lang="zh-CN" altLang="en-US" sz="2800" b="1" dirty="0"/>
              <a:t>至</a:t>
            </a:r>
            <a:r>
              <a:rPr lang="en-AU" sz="2800" b="1" dirty="0"/>
              <a:t>69</a:t>
            </a:r>
            <a:r>
              <a:rPr lang="zh-CN" altLang="en-US" sz="2800" b="1" dirty="0"/>
              <a:t>，属于</a:t>
            </a:r>
            <a:r>
              <a:rPr lang="zh-CN" altLang="en-US" sz="2800" b="1" dirty="0" smtClean="0"/>
              <a:t>中等</a:t>
            </a:r>
            <a:endParaRPr lang="en-AU" altLang="zh-CN" sz="2800" b="1" dirty="0" smtClean="0"/>
          </a:p>
          <a:p>
            <a:r>
              <a:rPr lang="en-AU" sz="2800" b="1" dirty="0"/>
              <a:t/>
            </a:r>
            <a:br>
              <a:rPr lang="en-AU" sz="2800" b="1" dirty="0"/>
            </a:br>
            <a:r>
              <a:rPr lang="en-US" altLang="zh-CN" sz="2800" b="1" dirty="0"/>
              <a:t>•</a:t>
            </a:r>
            <a:r>
              <a:rPr lang="en-AU" sz="2800" b="1" dirty="0"/>
              <a:t> GI = 70</a:t>
            </a:r>
            <a:r>
              <a:rPr lang="zh-CN" altLang="en-US" sz="2800" b="1" dirty="0"/>
              <a:t>以上，属于高血糖指数</a:t>
            </a:r>
            <a:endParaRPr lang="en-AU" sz="2800" b="1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6135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Marketing\Marketing Creative\Editorial\Product of the month July 2013 Nutrimeal\POM nutrimeal PPT slide ENG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zh-CN" altLang="en-US" b="1" dirty="0" smtClean="0"/>
              <a:t>选择低血糖指数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4392488" cy="4857403"/>
          </a:xfrm>
        </p:spPr>
        <p:txBody>
          <a:bodyPr/>
          <a:lstStyle/>
          <a:p>
            <a:r>
              <a:rPr lang="zh-CN" altLang="en-US" dirty="0"/>
              <a:t>低血糖指数食品有助于维持更久的饱腹感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zh-CN" altLang="en-US" dirty="0" smtClean="0"/>
              <a:t>保持</a:t>
            </a:r>
            <a:r>
              <a:rPr lang="zh-CN" altLang="en-US" dirty="0"/>
              <a:t>能量平衡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zh-CN" altLang="en-US" dirty="0" smtClean="0"/>
              <a:t>助</a:t>
            </a:r>
            <a:r>
              <a:rPr lang="zh-CN" altLang="en-US" dirty="0"/>
              <a:t>你更久地保持头脑清晰。</a:t>
            </a:r>
            <a:endParaRPr lang="en-AU" dirty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736" y="1413112"/>
            <a:ext cx="3788728" cy="30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71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Marketing\Marketing Creative\Editorial\Product of the month July 2013 Nutrimeal\POM nutrimeal PPT slide ENG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胰岛素的秘密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8568952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 smtClean="0"/>
              <a:t>过剩的胰岛素可能与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进食过多的高血糖指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数的食物和饮料有关。</a:t>
            </a: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过多的胰岛素促进身体的脂肪储存。</a:t>
            </a:r>
            <a:endParaRPr lang="en-A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5936" y="1341072"/>
            <a:ext cx="4864367" cy="29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484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Marketing\Marketing Creative\Editorial\Product of the month July 2013 Nutrimeal\POM nutrimeal PPT slide ENG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营养餐的血糖指数很低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556793"/>
            <a:ext cx="4896544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/>
              <a:t>营养</a:t>
            </a:r>
            <a:r>
              <a:rPr lang="zh-CN" altLang="en-US" b="1" dirty="0" smtClean="0"/>
              <a:t>餐的血糖指数大概为</a:t>
            </a:r>
            <a:r>
              <a:rPr lang="en-US" altLang="zh-CN" b="1" dirty="0" smtClean="0"/>
              <a:t>25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b="1" dirty="0"/>
          </a:p>
          <a:p>
            <a:pPr marL="0" indent="0">
              <a:buNone/>
            </a:pPr>
            <a:r>
              <a:rPr lang="zh-CN" altLang="en-US" b="1" dirty="0" smtClean="0"/>
              <a:t>并受到国际血糖指数协会的认可</a:t>
            </a:r>
            <a:endParaRPr lang="en-AU" dirty="0"/>
          </a:p>
          <a:p>
            <a:endParaRPr lang="en-A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56792"/>
            <a:ext cx="3312000" cy="33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193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Marketing\Marketing Creative\Editorial\Product of the month July 2013 Nutrimeal\POM nutrimeal PPT slide ENG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zh-CN" altLang="en-US" sz="4900" b="1" dirty="0" smtClean="0"/>
              <a:t>富含膳食纤维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504056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dirty="0" smtClean="0"/>
              <a:t>每份营养餐含有</a:t>
            </a:r>
            <a:r>
              <a:rPr lang="en-US" altLang="zh-CN" sz="3200" dirty="0" smtClean="0"/>
              <a:t>8</a:t>
            </a:r>
            <a:r>
              <a:rPr lang="zh-CN" altLang="en-US" sz="3200" dirty="0" smtClean="0"/>
              <a:t>克的膳食纤维</a:t>
            </a:r>
            <a:r>
              <a:rPr lang="en-AU" sz="3200" dirty="0" smtClean="0"/>
              <a:t> </a:t>
            </a:r>
            <a:endParaRPr lang="en-AU" sz="3200" dirty="0" smtClean="0"/>
          </a:p>
          <a:p>
            <a:pPr marL="0" indent="0">
              <a:buNone/>
            </a:pPr>
            <a:endParaRPr lang="en-AU" sz="3200" dirty="0" smtClean="0"/>
          </a:p>
          <a:p>
            <a:pPr marL="0" indent="0">
              <a:buNone/>
            </a:pPr>
            <a:r>
              <a:rPr lang="zh-CN" altLang="en-US" sz="3200" dirty="0"/>
              <a:t>摄入足够的纤维有助于身体感到饱腹，预防</a:t>
            </a:r>
            <a:r>
              <a:rPr lang="zh-CN" altLang="en-US" sz="3200" dirty="0" smtClean="0"/>
              <a:t>便秘，肠癌等</a:t>
            </a:r>
            <a:r>
              <a:rPr lang="zh-CN" altLang="en-US" sz="3200" dirty="0"/>
              <a:t>肠道</a:t>
            </a:r>
            <a:r>
              <a:rPr lang="zh-CN" altLang="en-US" sz="3200" dirty="0" smtClean="0"/>
              <a:t>问题</a:t>
            </a:r>
            <a:endParaRPr lang="en-AU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424" y="1268760"/>
            <a:ext cx="2424000" cy="36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917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Marketing\Marketing Creative\Editorial\Product of the month July 2013 Nutrimeal\POM nutrimeal PPT slide ENG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zh-CN" altLang="en-US" sz="4900" b="1" dirty="0" smtClean="0"/>
              <a:t>富含蛋白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50856"/>
            <a:ext cx="8288769" cy="4875307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200" dirty="0"/>
              <a:t>抑制</a:t>
            </a:r>
            <a:r>
              <a:rPr lang="zh-CN" altLang="en-US" sz="3200" dirty="0" smtClean="0"/>
              <a:t>食欲</a:t>
            </a:r>
            <a:endParaRPr lang="en-AU" altLang="zh-CN" sz="3200" dirty="0" smtClean="0"/>
          </a:p>
          <a:p>
            <a:pPr marL="0" indent="0">
              <a:buNone/>
            </a:pPr>
            <a:endParaRPr lang="en-AU" sz="3200" dirty="0" smtClean="0"/>
          </a:p>
          <a:p>
            <a:pPr marL="0" indent="0">
              <a:buNone/>
            </a:pPr>
            <a:r>
              <a:rPr lang="zh-CN" altLang="en-US" sz="3200" dirty="0"/>
              <a:t>每</a:t>
            </a:r>
            <a:r>
              <a:rPr lang="zh-CN" altLang="en-US" sz="3200" dirty="0" smtClean="0"/>
              <a:t>份富含蛋白</a:t>
            </a:r>
            <a:r>
              <a:rPr lang="en-US" altLang="zh-CN" sz="3200" dirty="0" smtClean="0"/>
              <a:t>15</a:t>
            </a:r>
            <a:r>
              <a:rPr lang="zh-CN" altLang="en-US" sz="3200" dirty="0" smtClean="0"/>
              <a:t>克</a:t>
            </a:r>
            <a:endParaRPr lang="en-AU" sz="3200" dirty="0" smtClean="0"/>
          </a:p>
          <a:p>
            <a:pPr marL="0" indent="0">
              <a:buNone/>
            </a:pPr>
            <a:endParaRPr lang="en-AU" sz="3200" dirty="0" smtClean="0"/>
          </a:p>
          <a:p>
            <a:pPr marL="0" indent="0">
              <a:buNone/>
            </a:pPr>
            <a:r>
              <a:rPr lang="zh-CN" altLang="en-US" sz="3200" dirty="0" smtClean="0"/>
              <a:t>易于消化的蛋白形式</a:t>
            </a:r>
            <a:r>
              <a:rPr lang="en-AU" sz="3200" dirty="0" smtClean="0"/>
              <a:t>. </a:t>
            </a:r>
            <a:endParaRPr lang="en-AU" sz="3200" dirty="0" smtClean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50856"/>
            <a:ext cx="4173969" cy="17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451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</TotalTime>
  <Words>2183</Words>
  <Application>Microsoft Office PowerPoint</Application>
  <PresentationFormat>On-screen Show (4:3)</PresentationFormat>
  <Paragraphs>158</Paragraphs>
  <Slides>21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新焦点：USANA 营养餐</vt:lpstr>
      <vt:lpstr>低血糖指数的营养代餐 </vt:lpstr>
      <vt:lpstr>血糖指数 </vt:lpstr>
      <vt:lpstr>选择低血糖指数</vt:lpstr>
      <vt:lpstr>胰岛素的秘密 </vt:lpstr>
      <vt:lpstr>营养餐的血糖指数很低</vt:lpstr>
      <vt:lpstr>富含膳食纤维 </vt:lpstr>
      <vt:lpstr>富含蛋白 </vt:lpstr>
      <vt:lpstr>维生素与矿物质</vt:lpstr>
      <vt:lpstr>低热量</vt:lpstr>
      <vt:lpstr>营养餐: Sam Stosur的最爱</vt:lpstr>
      <vt:lpstr>杜绝垃圾食物</vt:lpstr>
      <vt:lpstr>想要更强壮</vt:lpstr>
      <vt:lpstr>更多种类的蛋白</vt:lpstr>
      <vt:lpstr>老年人</vt:lpstr>
      <vt:lpstr>二型糖尿病</vt:lpstr>
      <vt:lpstr>关注自己的体重</vt:lpstr>
      <vt:lpstr>防止体重反弹</vt:lpstr>
      <vt:lpstr>制作自己喜欢的营养餐</vt:lpstr>
      <vt:lpstr>今天就开始</vt:lpstr>
    </vt:vector>
  </TitlesOfParts>
  <Company>USANA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RavinderL14</dc:creator>
  <cp:lastModifiedBy>David Zhu</cp:lastModifiedBy>
  <cp:revision>38</cp:revision>
  <dcterms:created xsi:type="dcterms:W3CDTF">2013-06-28T00:55:50Z</dcterms:created>
  <dcterms:modified xsi:type="dcterms:W3CDTF">2013-07-09T01:20:48Z</dcterms:modified>
</cp:coreProperties>
</file>