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816" r:id="rId2"/>
  </p:sldMasterIdLst>
  <p:notesMasterIdLst>
    <p:notesMasterId r:id="rId32"/>
  </p:notesMasterIdLst>
  <p:sldIdLst>
    <p:sldId id="256" r:id="rId3"/>
    <p:sldId id="257" r:id="rId4"/>
    <p:sldId id="258" r:id="rId5"/>
    <p:sldId id="276" r:id="rId6"/>
    <p:sldId id="267" r:id="rId7"/>
    <p:sldId id="259" r:id="rId8"/>
    <p:sldId id="260" r:id="rId9"/>
    <p:sldId id="261" r:id="rId10"/>
    <p:sldId id="262" r:id="rId11"/>
    <p:sldId id="277" r:id="rId12"/>
    <p:sldId id="265" r:id="rId13"/>
    <p:sldId id="263" r:id="rId14"/>
    <p:sldId id="278" r:id="rId15"/>
    <p:sldId id="279" r:id="rId16"/>
    <p:sldId id="280" r:id="rId17"/>
    <p:sldId id="264" r:id="rId18"/>
    <p:sldId id="284" r:id="rId19"/>
    <p:sldId id="273" r:id="rId20"/>
    <p:sldId id="272" r:id="rId21"/>
    <p:sldId id="274" r:id="rId22"/>
    <p:sldId id="268" r:id="rId23"/>
    <p:sldId id="281" r:id="rId24"/>
    <p:sldId id="269" r:id="rId25"/>
    <p:sldId id="270" r:id="rId26"/>
    <p:sldId id="287" r:id="rId27"/>
    <p:sldId id="286" r:id="rId28"/>
    <p:sldId id="282" r:id="rId29"/>
    <p:sldId id="275"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25" autoAdjust="0"/>
  </p:normalViewPr>
  <p:slideViewPr>
    <p:cSldViewPr>
      <p:cViewPr>
        <p:scale>
          <a:sx n="75" d="100"/>
          <a:sy n="75" d="100"/>
        </p:scale>
        <p:origin x="-324"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15C55-BD2F-44D6-AA94-E4A3C1828F19}" type="datetimeFigureOut">
              <a:rPr lang="en-AU" smtClean="0"/>
              <a:t>23/09/2013</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67E50-1A5A-4CD8-B026-28005A086922}" type="slidenum">
              <a:rPr lang="en-AU" smtClean="0"/>
              <a:t>‹#›</a:t>
            </a:fld>
            <a:endParaRPr lang="en-AU" dirty="0"/>
          </a:p>
        </p:txBody>
      </p:sp>
    </p:spTree>
    <p:extLst>
      <p:ext uri="{BB962C8B-B14F-4D97-AF65-F5344CB8AC3E}">
        <p14:creationId xmlns:p14="http://schemas.microsoft.com/office/powerpoint/2010/main" val="281709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sana.com/dotCom/index.js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ubmed/16449543?dopt=Abstrac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ubmed/16449543?dopt=Abstrac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scardio.org/about/press/press-releases/pr-13/Pages/first-drug-in-decade-improves-heart-failure-mortality.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sana.com/media/File/dotCom/company/science/crb/USANA_CRB_CoQ10Bioavailability.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2</a:t>
            </a:fld>
            <a:endParaRPr lang="en-AU" dirty="0"/>
          </a:p>
        </p:txBody>
      </p:sp>
    </p:spTree>
    <p:extLst>
      <p:ext uri="{BB962C8B-B14F-4D97-AF65-F5344CB8AC3E}">
        <p14:creationId xmlns:p14="http://schemas.microsoft.com/office/powerpoint/2010/main" val="51423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March 2013, </a:t>
            </a:r>
            <a:r>
              <a:rPr lang="en-AU" sz="1200" u="sng" kern="1200" dirty="0" smtClean="0">
                <a:solidFill>
                  <a:schemeClr val="tx1"/>
                </a:solidFill>
                <a:effectLst/>
                <a:latin typeface="+mn-lt"/>
                <a:ea typeface="+mn-ea"/>
                <a:cs typeface="+mn-cs"/>
                <a:hlinkClick r:id="rId3"/>
              </a:rPr>
              <a:t>USANA Health Sciences Inc</a:t>
            </a:r>
            <a:r>
              <a:rPr lang="en-AU" sz="1200" u="sng"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 was evaluated and approved by ConsumerLab.com LLC, a leading provider of independent product test results. Their results showed that for the fourth time in a row, USANA's </a:t>
            </a:r>
            <a:r>
              <a:rPr lang="en-AU" sz="1200" b="1" kern="1200" dirty="0" smtClean="0">
                <a:solidFill>
                  <a:schemeClr val="tx1"/>
                </a:solidFill>
                <a:effectLst/>
                <a:latin typeface="+mn-lt"/>
                <a:ea typeface="+mn-ea"/>
                <a:cs typeface="+mn-cs"/>
              </a:rPr>
              <a:t>CoQuinone 30™</a:t>
            </a:r>
            <a:r>
              <a:rPr lang="en-AU" sz="1200" kern="1200" dirty="0" smtClean="0">
                <a:solidFill>
                  <a:schemeClr val="tx1"/>
                </a:solidFill>
                <a:effectLst/>
                <a:latin typeface="+mn-lt"/>
                <a:ea typeface="+mn-ea"/>
                <a:cs typeface="+mn-cs"/>
              </a:rPr>
              <a:t> passed testing for label claims. Clinical tests performed in USANA’s laboratories show that USANA </a:t>
            </a:r>
            <a:r>
              <a:rPr lang="en-AU" sz="1200" b="1" kern="1200" dirty="0" smtClean="0">
                <a:solidFill>
                  <a:schemeClr val="tx1"/>
                </a:solidFill>
                <a:effectLst/>
                <a:latin typeface="+mn-lt"/>
                <a:ea typeface="+mn-ea"/>
                <a:cs typeface="+mn-cs"/>
              </a:rPr>
              <a:t>CoQuinone</a:t>
            </a:r>
            <a:r>
              <a:rPr lang="en-AU" sz="1200" kern="1200" dirty="0" smtClean="0">
                <a:solidFill>
                  <a:schemeClr val="tx1"/>
                </a:solidFill>
                <a:effectLst/>
                <a:latin typeface="+mn-lt"/>
                <a:ea typeface="+mn-ea"/>
                <a:cs typeface="+mn-cs"/>
              </a:rPr>
              <a:t> delivers CoQ10 in much higher quantities than solid formulations or from competitive liquid formulations, making USANA </a:t>
            </a:r>
            <a:r>
              <a:rPr lang="en-AU" sz="1200" b="1" kern="1200" dirty="0" smtClean="0">
                <a:solidFill>
                  <a:schemeClr val="tx1"/>
                </a:solidFill>
                <a:effectLst/>
                <a:latin typeface="+mn-lt"/>
                <a:ea typeface="+mn-ea"/>
                <a:cs typeface="+mn-cs"/>
              </a:rPr>
              <a:t>CoQuinone</a:t>
            </a:r>
            <a:r>
              <a:rPr lang="en-AU" sz="1200" kern="1200" dirty="0" smtClean="0">
                <a:solidFill>
                  <a:schemeClr val="tx1"/>
                </a:solidFill>
                <a:effectLst/>
                <a:latin typeface="+mn-lt"/>
                <a:ea typeface="+mn-ea"/>
                <a:cs typeface="+mn-cs"/>
              </a:rPr>
              <a:t> more bioavailable than other CoQ10 products. (</a:t>
            </a:r>
            <a:r>
              <a:rPr lang="en-AU" sz="1200" b="0" i="0" u="none" strike="noStrike" kern="1200" baseline="0" dirty="0" smtClean="0">
                <a:solidFill>
                  <a:schemeClr val="tx1"/>
                </a:solidFill>
                <a:latin typeface="+mn-lt"/>
                <a:ea typeface="+mn-ea"/>
                <a:cs typeface="+mn-cs"/>
              </a:rPr>
              <a:t>Cuomo J, </a:t>
            </a:r>
            <a:r>
              <a:rPr lang="en-AU" sz="1200" b="0" i="0" u="none" strike="noStrike" kern="1200" baseline="0" dirty="0" err="1" smtClean="0">
                <a:solidFill>
                  <a:schemeClr val="tx1"/>
                </a:solidFill>
                <a:latin typeface="+mn-lt"/>
                <a:ea typeface="+mn-ea"/>
                <a:cs typeface="+mn-cs"/>
              </a:rPr>
              <a:t>Rabovsky</a:t>
            </a:r>
            <a:r>
              <a:rPr lang="en-AU" sz="1200" b="0" i="0" u="none" strike="noStrike" kern="1200" baseline="0" dirty="0" smtClean="0">
                <a:solidFill>
                  <a:schemeClr val="tx1"/>
                </a:solidFill>
                <a:latin typeface="+mn-lt"/>
                <a:ea typeface="+mn-ea"/>
                <a:cs typeface="+mn-cs"/>
              </a:rPr>
              <a:t> A. Comparative Bioavailability of Coenzyme Q10 in Four Formulations.</a:t>
            </a:r>
          </a:p>
          <a:p>
            <a:r>
              <a:rPr lang="en-AU" sz="1200" b="0" i="0" u="none" strike="noStrike" kern="1200" baseline="0" dirty="0" smtClean="0">
                <a:solidFill>
                  <a:schemeClr val="tx1"/>
                </a:solidFill>
                <a:latin typeface="+mn-lt"/>
                <a:ea typeface="+mn-ea"/>
                <a:cs typeface="+mn-cs"/>
              </a:rPr>
              <a:t>2000. USANA Clinical Research Bulletin, USANA Health Sciences, Inc. SLC, UT).</a:t>
            </a:r>
            <a:endParaRPr lang="en-AU" sz="1200" kern="1200" dirty="0" smtClean="0">
              <a:solidFill>
                <a:schemeClr val="tx1"/>
              </a:solidFill>
              <a:effectLst/>
              <a:latin typeface="+mn-lt"/>
              <a:ea typeface="+mn-ea"/>
              <a:cs typeface="+mn-cs"/>
            </a:endParaRP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26</a:t>
            </a:fld>
            <a:endParaRPr lang="en-AU" dirty="0"/>
          </a:p>
        </p:txBody>
      </p:sp>
    </p:spTree>
    <p:extLst>
      <p:ext uri="{BB962C8B-B14F-4D97-AF65-F5344CB8AC3E}">
        <p14:creationId xmlns:p14="http://schemas.microsoft.com/office/powerpoint/2010/main" val="247966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29</a:t>
            </a:fld>
            <a:endParaRPr lang="en-AU" dirty="0"/>
          </a:p>
        </p:txBody>
      </p:sp>
    </p:spTree>
    <p:extLst>
      <p:ext uri="{BB962C8B-B14F-4D97-AF65-F5344CB8AC3E}">
        <p14:creationId xmlns:p14="http://schemas.microsoft.com/office/powerpoint/2010/main" val="390413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Average diet provides around 10mg.</a:t>
            </a:r>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8</a:t>
            </a:fld>
            <a:endParaRPr lang="en-AU" dirty="0"/>
          </a:p>
        </p:txBody>
      </p:sp>
    </p:spTree>
    <p:extLst>
      <p:ext uri="{BB962C8B-B14F-4D97-AF65-F5344CB8AC3E}">
        <p14:creationId xmlns:p14="http://schemas.microsoft.com/office/powerpoint/2010/main" val="142936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10</a:t>
            </a:fld>
            <a:endParaRPr lang="en-AU" dirty="0"/>
          </a:p>
        </p:txBody>
      </p:sp>
    </p:spTree>
    <p:extLst>
      <p:ext uri="{BB962C8B-B14F-4D97-AF65-F5344CB8AC3E}">
        <p14:creationId xmlns:p14="http://schemas.microsoft.com/office/powerpoint/2010/main" val="301544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More studies are continuing to examine the effects of CoQ10 on survival after a major condition.</a:t>
            </a:r>
          </a:p>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13</a:t>
            </a:fld>
            <a:endParaRPr lang="en-AU" dirty="0"/>
          </a:p>
        </p:txBody>
      </p:sp>
    </p:spTree>
    <p:extLst>
      <p:ext uri="{BB962C8B-B14F-4D97-AF65-F5344CB8AC3E}">
        <p14:creationId xmlns:p14="http://schemas.microsoft.com/office/powerpoint/2010/main" val="222777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Those who need a boost to heart health. The heart uses a lot of energy and it is thought that CoQ10 might benefit muscles which have a high energy turnover. Large studies have shown that supplementing with CoQ10 can improve heart health and quality of life without side effects.</a:t>
            </a:r>
          </a:p>
          <a:p>
            <a:pPr lvl="0"/>
            <a:r>
              <a:rPr lang="en-AU" sz="1200" kern="1200" dirty="0" smtClean="0">
                <a:solidFill>
                  <a:schemeClr val="tx1"/>
                </a:solidFill>
                <a:effectLst/>
                <a:latin typeface="+mn-lt"/>
                <a:ea typeface="+mn-ea"/>
                <a:cs typeface="+mn-cs"/>
              </a:rPr>
              <a:t>Certain medications which block the production of cholesterol in the liver interfere with the production of  CoQ10 which  helps to promote healthy muscle function, boosting the body’s immune system and offering relief from migraines.</a:t>
            </a:r>
          </a:p>
          <a:p>
            <a:pPr lvl="0"/>
            <a:r>
              <a:rPr lang="en-AU" sz="1200" kern="1200" dirty="0" smtClean="0">
                <a:solidFill>
                  <a:schemeClr val="tx1"/>
                </a:solidFill>
                <a:effectLst/>
                <a:latin typeface="+mn-lt"/>
                <a:ea typeface="+mn-ea"/>
                <a:cs typeface="+mn-cs"/>
              </a:rPr>
              <a:t>People over 65 years. Our ability to produce CoQ10 decreases with age. </a:t>
            </a:r>
          </a:p>
          <a:p>
            <a:r>
              <a:rPr lang="en-AU" sz="1200" kern="1200" dirty="0" smtClean="0">
                <a:solidFill>
                  <a:schemeClr val="tx1"/>
                </a:solidFill>
                <a:effectLst/>
                <a:latin typeface="+mn-lt"/>
                <a:ea typeface="+mn-ea"/>
                <a:cs typeface="+mn-cs"/>
              </a:rPr>
              <a:t>Levy HB, Kohlhaas HK. Considerations for supplementing with coenzyme Q10 during statin therapy. Ann Pharmacother. 2006 Feb;40(2):290-4. Epub 2006 Jan 31. Accessed 1 August 2013. Available from: </a:t>
            </a:r>
            <a:r>
              <a:rPr lang="en-AU" sz="1200" u="none" strike="noStrike" kern="1200" dirty="0" smtClean="0">
                <a:solidFill>
                  <a:schemeClr val="tx1"/>
                </a:solidFill>
                <a:effectLst/>
                <a:latin typeface="+mn-lt"/>
                <a:ea typeface="+mn-ea"/>
                <a:cs typeface="+mn-cs"/>
                <a:hlinkClick r:id="rId3"/>
              </a:rPr>
              <a:t>http://www.ncbi.nlm.nih.gov/pubmed/16449543?dopt=Abstract</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16</a:t>
            </a:fld>
            <a:endParaRPr lang="en-AU" dirty="0"/>
          </a:p>
        </p:txBody>
      </p:sp>
    </p:spTree>
    <p:extLst>
      <p:ext uri="{BB962C8B-B14F-4D97-AF65-F5344CB8AC3E}">
        <p14:creationId xmlns:p14="http://schemas.microsoft.com/office/powerpoint/2010/main" val="264080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Those who need a boost to heart health. The heart uses a lot of energy and it is thought that CoQ10 might benefit muscles which have a high energy turnover. Large studies have shown that supplementing with CoQ10 can improve heart health and quality of life without side effects.</a:t>
            </a:r>
          </a:p>
          <a:p>
            <a:pPr lvl="0"/>
            <a:r>
              <a:rPr lang="en-AU" sz="1200" kern="1200" dirty="0" smtClean="0">
                <a:solidFill>
                  <a:schemeClr val="tx1"/>
                </a:solidFill>
                <a:effectLst/>
                <a:latin typeface="+mn-lt"/>
                <a:ea typeface="+mn-ea"/>
                <a:cs typeface="+mn-cs"/>
              </a:rPr>
              <a:t>Certain medications which block the production of cholesterol in the liver interfere with the production of  CoQ10 which  helps to promote healthy muscle function, boosting the body’s immune system and offering relief from migraines.</a:t>
            </a:r>
          </a:p>
          <a:p>
            <a:pPr lvl="0"/>
            <a:r>
              <a:rPr lang="en-AU" sz="1200" kern="1200" dirty="0" smtClean="0">
                <a:solidFill>
                  <a:schemeClr val="tx1"/>
                </a:solidFill>
                <a:effectLst/>
                <a:latin typeface="+mn-lt"/>
                <a:ea typeface="+mn-ea"/>
                <a:cs typeface="+mn-cs"/>
              </a:rPr>
              <a:t>People over 65 years. Our ability to produce CoQ10 decreases with age. </a:t>
            </a:r>
          </a:p>
          <a:p>
            <a:r>
              <a:rPr lang="en-AU" sz="1200" kern="1200" dirty="0" smtClean="0">
                <a:solidFill>
                  <a:schemeClr val="tx1"/>
                </a:solidFill>
                <a:effectLst/>
                <a:latin typeface="+mn-lt"/>
                <a:ea typeface="+mn-ea"/>
                <a:cs typeface="+mn-cs"/>
              </a:rPr>
              <a:t>Levy HB, Kohlhaas HK. Considerations for supplementing with coenzyme Q10 during statin therapy. Ann Pharmacother. 2006 Feb;40(2):290-4. Epub 2006 Jan 31. Accessed 1 August 2013. Available from: </a:t>
            </a:r>
            <a:r>
              <a:rPr lang="en-AU" sz="1200" u="none" strike="noStrike" kern="1200" dirty="0" smtClean="0">
                <a:solidFill>
                  <a:schemeClr val="tx1"/>
                </a:solidFill>
                <a:effectLst/>
                <a:latin typeface="+mn-lt"/>
                <a:ea typeface="+mn-ea"/>
                <a:cs typeface="+mn-cs"/>
                <a:hlinkClick r:id="rId3"/>
              </a:rPr>
              <a:t>http://www.ncbi.nlm.nih.gov/pubmed/16449543?dopt=Abstract</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17</a:t>
            </a:fld>
            <a:endParaRPr lang="en-AU" dirty="0"/>
          </a:p>
        </p:txBody>
      </p:sp>
    </p:spTree>
    <p:extLst>
      <p:ext uri="{BB962C8B-B14F-4D97-AF65-F5344CB8AC3E}">
        <p14:creationId xmlns:p14="http://schemas.microsoft.com/office/powerpoint/2010/main" val="264080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Coenzyme Q10. University of Maryland Medical Center. Accessed 1 August 2013. Available from: http://umm.edu/health/medical/altmed/supplement/coenzyme-q10</a:t>
            </a:r>
          </a:p>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18</a:t>
            </a:fld>
            <a:endParaRPr lang="en-AU" dirty="0"/>
          </a:p>
        </p:txBody>
      </p:sp>
    </p:spTree>
    <p:extLst>
      <p:ext uri="{BB962C8B-B14F-4D97-AF65-F5344CB8AC3E}">
        <p14:creationId xmlns:p14="http://schemas.microsoft.com/office/powerpoint/2010/main" val="360227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Coenzyme Q10 decreases all-cause mortality by half in randomised double blind trial 25 May 2013. Accessed 1 August 2013. Available from: </a:t>
            </a:r>
            <a:r>
              <a:rPr lang="en-AU" dirty="0" smtClean="0">
                <a:hlinkClick r:id="rId3"/>
              </a:rPr>
              <a:t>http://www.escardio.org/about/press/press-releases/pr-13/Pages/first-drug-in-decade-improves-heart-failure-</a:t>
            </a:r>
            <a:r>
              <a:rPr lang="en-AU" dirty="0" smtClean="0"/>
              <a:t>European Society of Cardiology. A potential new approach to improve heart failure outcome </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mortality.aspx</a:t>
            </a:r>
            <a:r>
              <a:rPr lang="en-AU" dirty="0" smtClean="0"/>
              <a:t> </a:t>
            </a:r>
          </a:p>
          <a:p>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19</a:t>
            </a:fld>
            <a:endParaRPr lang="en-AU" dirty="0"/>
          </a:p>
        </p:txBody>
      </p:sp>
    </p:spTree>
    <p:extLst>
      <p:ext uri="{BB962C8B-B14F-4D97-AF65-F5344CB8AC3E}">
        <p14:creationId xmlns:p14="http://schemas.microsoft.com/office/powerpoint/2010/main" val="402533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3"/>
              </a:rPr>
              <a:t>http://www.usana.com/media/File/dotCom/company/science/crb/USANA_CRB_CoQ10Bioavailability.pdf</a:t>
            </a:r>
            <a:endParaRPr lang="en-AU" sz="1200" kern="1200" dirty="0" smtClean="0">
              <a:solidFill>
                <a:schemeClr val="tx1"/>
              </a:solidFill>
              <a:effectLst/>
              <a:latin typeface="+mn-lt"/>
              <a:ea typeface="+mn-ea"/>
              <a:cs typeface="+mn-cs"/>
            </a:endParaRPr>
          </a:p>
          <a:p>
            <a:r>
              <a:rPr lang="en-AU" dirty="0" smtClean="0"/>
              <a:t> </a:t>
            </a:r>
            <a:endParaRPr lang="en-AU" dirty="0"/>
          </a:p>
        </p:txBody>
      </p:sp>
      <p:sp>
        <p:nvSpPr>
          <p:cNvPr id="4" name="Slide Number Placeholder 3"/>
          <p:cNvSpPr>
            <a:spLocks noGrp="1"/>
          </p:cNvSpPr>
          <p:nvPr>
            <p:ph type="sldNum" sz="quarter" idx="10"/>
          </p:nvPr>
        </p:nvSpPr>
        <p:spPr/>
        <p:txBody>
          <a:bodyPr/>
          <a:lstStyle/>
          <a:p>
            <a:fld id="{26167E50-1A5A-4CD8-B026-28005A086922}" type="slidenum">
              <a:rPr lang="en-AU" smtClean="0"/>
              <a:t>25</a:t>
            </a:fld>
            <a:endParaRPr lang="en-AU" dirty="0"/>
          </a:p>
        </p:txBody>
      </p:sp>
    </p:spTree>
    <p:extLst>
      <p:ext uri="{BB962C8B-B14F-4D97-AF65-F5344CB8AC3E}">
        <p14:creationId xmlns:p14="http://schemas.microsoft.com/office/powerpoint/2010/main" val="12422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1F90F71-3931-4D96-9F05-80E3F3B0195D}" type="datetimeFigureOut">
              <a:rPr lang="en-AU" smtClean="0"/>
              <a:t>23/09/2013</a:t>
            </a:fld>
            <a:endParaRPr lang="en-A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A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75A3464-83B2-467B-AF22-2530983C1C49}" type="slidenum">
              <a:rPr lang="en-AU" smtClean="0"/>
              <a:t>‹#›</a:t>
            </a:fld>
            <a:endParaRPr lang="en-A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75A3464-83B2-467B-AF22-2530983C1C49}" type="slidenum">
              <a:rPr lang="en-AU" smtClean="0"/>
              <a:t>‹#›</a:t>
            </a:fld>
            <a:endParaRPr lang="en-AU"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AU"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75A3464-83B2-467B-AF22-2530983C1C49}"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75A3464-83B2-467B-AF22-2530983C1C49}" type="slidenum">
              <a:rPr lang="en-AU" smtClean="0"/>
              <a:t>‹#›</a:t>
            </a:fld>
            <a:endParaRPr lang="en-AU"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7" name="Slide Number Placeholder 6"/>
          <p:cNvSpPr>
            <a:spLocks noGrp="1"/>
          </p:cNvSpPr>
          <p:nvPr>
            <p:ph type="sldNum" sz="quarter" idx="12"/>
          </p:nvPr>
        </p:nvSpPr>
        <p:spPr/>
        <p:txBody>
          <a:bodyPr/>
          <a:lstStyle/>
          <a:p>
            <a:fld id="{E75A3464-83B2-467B-AF22-2530983C1C49}" type="slidenum">
              <a:rPr lang="en-AU" smtClean="0"/>
              <a:t>‹#›</a:t>
            </a:fld>
            <a:endParaRPr lang="en-A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90F71-3931-4D96-9F05-80E3F3B0195D}" type="datetimeFigureOut">
              <a:rPr lang="en-AU" smtClean="0"/>
              <a:t>23/09/2013</a:t>
            </a:fld>
            <a:endParaRPr lang="en-A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dirty="0"/>
          </a:p>
        </p:txBody>
      </p:sp>
      <p:sp>
        <p:nvSpPr>
          <p:cNvPr id="7" name="Slide Number Placeholder 6"/>
          <p:cNvSpPr>
            <a:spLocks noGrp="1"/>
          </p:cNvSpPr>
          <p:nvPr>
            <p:ph type="sldNum" sz="quarter" idx="12"/>
          </p:nvPr>
        </p:nvSpPr>
        <p:spPr/>
        <p:txBody>
          <a:bodyPr/>
          <a:lstStyle/>
          <a:p>
            <a:fld id="{E75A3464-83B2-467B-AF22-2530983C1C49}"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1F90F71-3931-4D96-9F05-80E3F3B0195D}" type="datetimeFigureOut">
              <a:rPr lang="en-AU" smtClean="0"/>
              <a:t>23/09/2013</a:t>
            </a:fld>
            <a:endParaRPr lang="en-A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A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75A3464-83B2-467B-AF22-2530983C1C49}"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1F90F71-3931-4D96-9F05-80E3F3B0195D}" type="datetimeFigureOut">
              <a:rPr lang="en-AU" smtClean="0"/>
              <a:t>23/09/2013</a:t>
            </a:fld>
            <a:endParaRPr lang="en-AU"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AU"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75A3464-83B2-467B-AF22-2530983C1C49}"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hyperlink" Target="http://www.usana.com/media/File/dotCom/company/science/crb/USANA_CRB_CoQ10Bioavailability.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1026" name="Picture 2" descr="O:\Marketing\Marketing Creative\Editorial\Product of the month September 2013 Co Q10\POM CoQuinone 100 PP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5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176464" cy="3712464"/>
          </a:xfrm>
        </p:spPr>
        <p:txBody>
          <a:bodyPr>
            <a:normAutofit/>
          </a:bodyPr>
          <a:lstStyle/>
          <a:p>
            <a:pPr marL="0" indent="0">
              <a:buNone/>
            </a:pPr>
            <a:r>
              <a:rPr lang="en-AU" dirty="0" smtClean="0">
                <a:solidFill>
                  <a:schemeClr val="bg1"/>
                </a:solidFill>
              </a:rPr>
              <a:t>The energy is stored as adenosine-5-triphosphate or ATP. Every cell in your body uses ATP.</a:t>
            </a:r>
          </a:p>
          <a:p>
            <a:pPr marL="0" indent="0">
              <a:buNone/>
            </a:pPr>
            <a:r>
              <a:rPr lang="en-AU" dirty="0" smtClean="0">
                <a:solidFill>
                  <a:schemeClr val="bg1"/>
                </a:solidFill>
              </a:rPr>
              <a:t>Coenzyme Q10 (CoQ10) is needed by the mitochondria to make ATP. </a:t>
            </a:r>
            <a:endParaRPr lang="en-AU" dirty="0">
              <a:solidFill>
                <a:schemeClr val="bg1"/>
              </a:solidFill>
            </a:endParaRPr>
          </a:p>
        </p:txBody>
      </p:sp>
      <p:pic>
        <p:nvPicPr>
          <p:cNvPr id="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220440" y="1124744"/>
            <a:ext cx="3312000"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822960" y="288072"/>
            <a:ext cx="7520940" cy="548640"/>
          </a:xfrm>
        </p:spPr>
        <p:txBody>
          <a:bodyPr>
            <a:normAutofit fontScale="90000"/>
          </a:bodyPr>
          <a:lstStyle/>
          <a:p>
            <a:r>
              <a:rPr lang="en-AU" b="1" dirty="0" smtClean="0">
                <a:solidFill>
                  <a:schemeClr val="bg1"/>
                </a:solidFill>
              </a:rPr>
              <a:t>Made in mitochondria</a:t>
            </a:r>
            <a:r>
              <a:rPr lang="en-AU" dirty="0"/>
              <a:t/>
            </a:r>
            <a:br>
              <a:rPr lang="en-AU" dirty="0"/>
            </a:br>
            <a:endParaRPr lang="en-AU" dirty="0"/>
          </a:p>
        </p:txBody>
      </p:sp>
    </p:spTree>
    <p:extLst>
      <p:ext uri="{BB962C8B-B14F-4D97-AF65-F5344CB8AC3E}">
        <p14:creationId xmlns:p14="http://schemas.microsoft.com/office/powerpoint/2010/main" val="251512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179512" y="1097280"/>
            <a:ext cx="5832648" cy="3712464"/>
          </a:xfrm>
        </p:spPr>
        <p:txBody>
          <a:bodyPr>
            <a:normAutofit/>
          </a:bodyPr>
          <a:lstStyle/>
          <a:p>
            <a:pPr marL="0" lvl="0" indent="0">
              <a:buNone/>
            </a:pPr>
            <a:r>
              <a:rPr lang="en-AU" dirty="0" smtClean="0">
                <a:solidFill>
                  <a:schemeClr val="bg1"/>
                </a:solidFill>
              </a:rPr>
              <a:t>When </a:t>
            </a:r>
            <a:r>
              <a:rPr lang="en-AU" dirty="0">
                <a:solidFill>
                  <a:schemeClr val="bg1"/>
                </a:solidFill>
              </a:rPr>
              <a:t>ATP breaks down, the energy created </a:t>
            </a:r>
            <a:r>
              <a:rPr lang="en-AU" dirty="0" smtClean="0">
                <a:solidFill>
                  <a:schemeClr val="bg1"/>
                </a:solidFill>
              </a:rPr>
              <a:t>is </a:t>
            </a:r>
            <a:r>
              <a:rPr lang="en-AU" dirty="0">
                <a:solidFill>
                  <a:schemeClr val="bg1"/>
                </a:solidFill>
              </a:rPr>
              <a:t>used by cells for processes such as active transport, DNA replication and muscle contraction.</a:t>
            </a:r>
          </a:p>
          <a:p>
            <a:pPr marL="0" indent="0">
              <a:buNone/>
            </a:pPr>
            <a:endParaRPr lang="en-AU" dirty="0"/>
          </a:p>
        </p:txBody>
      </p:sp>
      <p:sp>
        <p:nvSpPr>
          <p:cNvPr id="2" name="Title 1"/>
          <p:cNvSpPr>
            <a:spLocks noGrp="1"/>
          </p:cNvSpPr>
          <p:nvPr>
            <p:ph type="title"/>
          </p:nvPr>
        </p:nvSpPr>
        <p:spPr>
          <a:xfrm>
            <a:off x="822960" y="288072"/>
            <a:ext cx="7520940" cy="548640"/>
          </a:xfrm>
        </p:spPr>
        <p:txBody>
          <a:bodyPr>
            <a:normAutofit fontScale="90000"/>
          </a:bodyPr>
          <a:lstStyle/>
          <a:p>
            <a:r>
              <a:rPr lang="en-AU" b="1" dirty="0">
                <a:solidFill>
                  <a:schemeClr val="bg1"/>
                </a:solidFill>
              </a:rPr>
              <a:t>So how does CoQ10 </a:t>
            </a:r>
            <a:r>
              <a:rPr lang="en-AU" b="1" dirty="0" smtClean="0">
                <a:solidFill>
                  <a:schemeClr val="bg1"/>
                </a:solidFill>
              </a:rPr>
              <a:t>work?</a:t>
            </a:r>
            <a:r>
              <a:rPr lang="en-AU" dirty="0"/>
              <a:t/>
            </a:r>
            <a:br>
              <a:rPr lang="en-AU" dirty="0"/>
            </a:b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48" y="980728"/>
            <a:ext cx="2227500" cy="35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74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179512" y="1097280"/>
            <a:ext cx="4248472" cy="3712464"/>
          </a:xfrm>
        </p:spPr>
        <p:txBody>
          <a:bodyPr>
            <a:normAutofit/>
          </a:bodyPr>
          <a:lstStyle/>
          <a:p>
            <a:pPr marL="0" indent="0">
              <a:buNone/>
            </a:pPr>
            <a:r>
              <a:rPr lang="en-AU" dirty="0">
                <a:solidFill>
                  <a:schemeClr val="bg1"/>
                </a:solidFill>
              </a:rPr>
              <a:t>Deficiency of CoQ10 is seen in some medical conditions – but whether deficiency is a cause of the disease or a side effect of it, is still being researched.</a:t>
            </a:r>
          </a:p>
          <a:p>
            <a:pPr marL="0" indent="0">
              <a:buNone/>
            </a:pPr>
            <a:endParaRPr lang="en-AU" dirty="0"/>
          </a:p>
        </p:txBody>
      </p:sp>
      <p:sp>
        <p:nvSpPr>
          <p:cNvPr id="4" name="Title 3"/>
          <p:cNvSpPr>
            <a:spLocks noGrp="1"/>
          </p:cNvSpPr>
          <p:nvPr>
            <p:ph type="title"/>
          </p:nvPr>
        </p:nvSpPr>
        <p:spPr>
          <a:xfrm>
            <a:off x="822960" y="216064"/>
            <a:ext cx="7520940" cy="548640"/>
          </a:xfrm>
        </p:spPr>
        <p:txBody>
          <a:bodyPr>
            <a:normAutofit fontScale="90000"/>
          </a:bodyPr>
          <a:lstStyle/>
          <a:p>
            <a:r>
              <a:rPr lang="en-AU" b="1" dirty="0">
                <a:solidFill>
                  <a:schemeClr val="bg1"/>
                </a:solidFill>
              </a:rPr>
              <a:t>What </a:t>
            </a:r>
            <a:r>
              <a:rPr lang="en-AU" b="1" dirty="0" smtClean="0">
                <a:solidFill>
                  <a:schemeClr val="bg1"/>
                </a:solidFill>
              </a:rPr>
              <a:t>about deficiency</a:t>
            </a:r>
            <a:r>
              <a:rPr lang="en-AU" b="1" dirty="0">
                <a:solidFill>
                  <a:schemeClr val="bg1"/>
                </a:solidFill>
              </a:rPr>
              <a:t>?</a:t>
            </a:r>
            <a:r>
              <a:rPr lang="en-AU" dirty="0"/>
              <a:t/>
            </a:r>
            <a:br>
              <a:rPr lang="en-AU" dirty="0"/>
            </a:b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472" y="1124744"/>
            <a:ext cx="3960000" cy="26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1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104456" cy="3712464"/>
          </a:xfrm>
        </p:spPr>
        <p:txBody>
          <a:bodyPr>
            <a:normAutofit/>
          </a:bodyPr>
          <a:lstStyle/>
          <a:p>
            <a:pPr marL="0" indent="0">
              <a:buNone/>
            </a:pPr>
            <a:r>
              <a:rPr lang="en-AU" dirty="0" smtClean="0">
                <a:solidFill>
                  <a:schemeClr val="bg1"/>
                </a:solidFill>
              </a:rPr>
              <a:t>A CoQ10 supplement can correct deficiency – whether due to illness or age. It helps to feed exhausted cells that are starved of energy.</a:t>
            </a:r>
            <a:endParaRPr lang="en-AU" dirty="0">
              <a:solidFill>
                <a:schemeClr val="bg1"/>
              </a:solidFill>
            </a:endParaRPr>
          </a:p>
        </p:txBody>
      </p:sp>
      <p:sp>
        <p:nvSpPr>
          <p:cNvPr id="4" name="Title 3"/>
          <p:cNvSpPr>
            <a:spLocks noGrp="1"/>
          </p:cNvSpPr>
          <p:nvPr>
            <p:ph type="title"/>
          </p:nvPr>
        </p:nvSpPr>
        <p:spPr>
          <a:xfrm>
            <a:off x="822960" y="216064"/>
            <a:ext cx="7520940" cy="548640"/>
          </a:xfrm>
        </p:spPr>
        <p:txBody>
          <a:bodyPr>
            <a:normAutofit fontScale="90000"/>
          </a:bodyPr>
          <a:lstStyle/>
          <a:p>
            <a:r>
              <a:rPr lang="en-AU" b="1" dirty="0" smtClean="0">
                <a:solidFill>
                  <a:schemeClr val="bg1"/>
                </a:solidFill>
              </a:rPr>
              <a:t>Correcting deficiency</a:t>
            </a:r>
            <a:r>
              <a:rPr lang="en-AU" dirty="0"/>
              <a:t/>
            </a:r>
            <a:br>
              <a:rPr lang="en-AU" dirty="0"/>
            </a:br>
            <a:endParaRPr lang="en-AU"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13537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95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968552" cy="3712464"/>
          </a:xfrm>
        </p:spPr>
        <p:txBody>
          <a:bodyPr>
            <a:normAutofit/>
          </a:bodyPr>
          <a:lstStyle/>
          <a:p>
            <a:pPr marL="0" lvl="0" indent="0">
              <a:buNone/>
            </a:pPr>
            <a:r>
              <a:rPr lang="en-AU" dirty="0" smtClean="0">
                <a:solidFill>
                  <a:schemeClr val="bg1"/>
                </a:solidFill>
              </a:rPr>
              <a:t>As an antioxidant, it rivals vitamins E and C. In addition, CoQ10 helps to regenerate and recycle vitamin E. CoQ10 is the only lipid-soluble antioxidant that is made in your body.</a:t>
            </a:r>
            <a:endParaRPr lang="en-AU" dirty="0">
              <a:solidFill>
                <a:schemeClr val="bg1"/>
              </a:solidFill>
            </a:endParaRPr>
          </a:p>
        </p:txBody>
      </p:sp>
      <p:sp>
        <p:nvSpPr>
          <p:cNvPr id="4" name="Title 3"/>
          <p:cNvSpPr>
            <a:spLocks noGrp="1"/>
          </p:cNvSpPr>
          <p:nvPr>
            <p:ph type="title"/>
          </p:nvPr>
        </p:nvSpPr>
        <p:spPr>
          <a:xfrm>
            <a:off x="822960" y="188640"/>
            <a:ext cx="7520940" cy="548640"/>
          </a:xfrm>
        </p:spPr>
        <p:txBody>
          <a:bodyPr/>
          <a:lstStyle/>
          <a:p>
            <a:r>
              <a:rPr lang="en-AU" b="1" dirty="0" smtClean="0">
                <a:solidFill>
                  <a:schemeClr val="bg1"/>
                </a:solidFill>
              </a:rPr>
              <a:t>Antioxidant action</a:t>
            </a:r>
            <a:endParaRPr lang="en-AU" b="1"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021" y="1052736"/>
            <a:ext cx="3291443"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1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320480" cy="3712464"/>
          </a:xfrm>
        </p:spPr>
        <p:txBody>
          <a:bodyPr>
            <a:normAutofit/>
          </a:bodyPr>
          <a:lstStyle/>
          <a:p>
            <a:pPr marL="0" indent="0">
              <a:buNone/>
            </a:pPr>
            <a:r>
              <a:rPr lang="en-AU" dirty="0">
                <a:solidFill>
                  <a:schemeClr val="bg1"/>
                </a:solidFill>
              </a:rPr>
              <a:t>W</a:t>
            </a:r>
            <a:r>
              <a:rPr lang="en-AU" dirty="0" smtClean="0">
                <a:solidFill>
                  <a:schemeClr val="bg1"/>
                </a:solidFill>
              </a:rPr>
              <a:t>ithout CoQ10, the cells gradually lose power. Over time, continued low levels of cellular energy can have a negative health impact – a bit like a car running out of fuel.</a:t>
            </a:r>
            <a:endParaRPr lang="en-AU" dirty="0">
              <a:solidFill>
                <a:schemeClr val="bg1"/>
              </a:solidFill>
            </a:endParaRPr>
          </a:p>
        </p:txBody>
      </p:sp>
      <p:sp>
        <p:nvSpPr>
          <p:cNvPr id="4" name="Title 3"/>
          <p:cNvSpPr>
            <a:spLocks noGrp="1"/>
          </p:cNvSpPr>
          <p:nvPr>
            <p:ph type="title"/>
          </p:nvPr>
        </p:nvSpPr>
        <p:spPr>
          <a:xfrm>
            <a:off x="822960" y="116632"/>
            <a:ext cx="7520940" cy="548640"/>
          </a:xfrm>
        </p:spPr>
        <p:txBody>
          <a:bodyPr/>
          <a:lstStyle/>
          <a:p>
            <a:r>
              <a:rPr lang="en-AU" b="1" dirty="0" smtClean="0">
                <a:solidFill>
                  <a:schemeClr val="bg1"/>
                </a:solidFill>
              </a:rPr>
              <a:t>Running out of fuel?</a:t>
            </a:r>
            <a:endParaRPr lang="en-AU" b="1" dirty="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80" y="1196752"/>
            <a:ext cx="4080000"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730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304800" y="908720"/>
            <a:ext cx="5419328" cy="4680520"/>
          </a:xfrm>
        </p:spPr>
        <p:txBody>
          <a:bodyPr>
            <a:normAutofit fontScale="77500" lnSpcReduction="20000"/>
          </a:bodyPr>
          <a:lstStyle/>
          <a:p>
            <a:r>
              <a:rPr lang="en-AU" sz="3700" dirty="0">
                <a:solidFill>
                  <a:schemeClr val="bg1"/>
                </a:solidFill>
              </a:rPr>
              <a:t>In athletes, CoQ10 </a:t>
            </a:r>
            <a:r>
              <a:rPr lang="en-AU" sz="3700" dirty="0" smtClean="0">
                <a:solidFill>
                  <a:schemeClr val="bg1"/>
                </a:solidFill>
              </a:rPr>
              <a:t> may:</a:t>
            </a:r>
            <a:endParaRPr lang="en-AU" sz="3700" dirty="0">
              <a:solidFill>
                <a:schemeClr val="bg1"/>
              </a:solidFill>
            </a:endParaRPr>
          </a:p>
          <a:p>
            <a:pPr marL="457200" lvl="0" indent="-457200">
              <a:buFont typeface="Arial" pitchFamily="34" charset="0"/>
              <a:buChar char="•"/>
            </a:pPr>
            <a:r>
              <a:rPr lang="en-AU" sz="3700" dirty="0">
                <a:solidFill>
                  <a:schemeClr val="bg1"/>
                </a:solidFill>
              </a:rPr>
              <a:t>reduce muscle fatigue </a:t>
            </a:r>
          </a:p>
          <a:p>
            <a:pPr marL="457200" lvl="0" indent="-457200">
              <a:buFont typeface="Arial" pitchFamily="34" charset="0"/>
              <a:buChar char="•"/>
            </a:pPr>
            <a:r>
              <a:rPr lang="en-AU" sz="3700" dirty="0">
                <a:solidFill>
                  <a:schemeClr val="bg1"/>
                </a:solidFill>
              </a:rPr>
              <a:t>speed up recovery times</a:t>
            </a:r>
          </a:p>
          <a:p>
            <a:pPr marL="457200" lvl="0" indent="-457200">
              <a:buFont typeface="Arial" pitchFamily="34" charset="0"/>
              <a:buChar char="•"/>
            </a:pPr>
            <a:r>
              <a:rPr lang="en-AU" sz="3700" dirty="0" smtClean="0">
                <a:solidFill>
                  <a:schemeClr val="bg1"/>
                </a:solidFill>
              </a:rPr>
              <a:t>improve </a:t>
            </a:r>
            <a:r>
              <a:rPr lang="en-AU" sz="3700" dirty="0">
                <a:solidFill>
                  <a:schemeClr val="bg1"/>
                </a:solidFill>
              </a:rPr>
              <a:t>athletic performance. </a:t>
            </a:r>
            <a:endParaRPr lang="en-AU" sz="3700" dirty="0" smtClean="0">
              <a:solidFill>
                <a:schemeClr val="bg1"/>
              </a:solidFill>
            </a:endParaRPr>
          </a:p>
          <a:p>
            <a:pPr marL="0" indent="0"/>
            <a:r>
              <a:rPr lang="en-AU" sz="3700" dirty="0">
                <a:solidFill>
                  <a:schemeClr val="bg1"/>
                </a:solidFill>
              </a:rPr>
              <a:t>Studies show greater improvement in both anaerobic and aerobic exercise with CoQ10 supplementation.</a:t>
            </a:r>
          </a:p>
          <a:p>
            <a:pPr marL="0" lvl="0" indent="0"/>
            <a:endParaRPr lang="en-AU" dirty="0"/>
          </a:p>
          <a:p>
            <a:r>
              <a:rPr lang="en-AU" dirty="0" smtClean="0"/>
              <a:t> </a:t>
            </a:r>
            <a:endParaRPr lang="en-AU" dirty="0"/>
          </a:p>
          <a:p>
            <a:endParaRPr lang="en-AU" dirty="0" smtClean="0"/>
          </a:p>
        </p:txBody>
      </p:sp>
      <p:sp>
        <p:nvSpPr>
          <p:cNvPr id="4" name="Title 3"/>
          <p:cNvSpPr>
            <a:spLocks noGrp="1"/>
          </p:cNvSpPr>
          <p:nvPr>
            <p:ph type="title"/>
          </p:nvPr>
        </p:nvSpPr>
        <p:spPr>
          <a:xfrm>
            <a:off x="822960" y="144056"/>
            <a:ext cx="7520940" cy="548640"/>
          </a:xfrm>
        </p:spPr>
        <p:txBody>
          <a:bodyPr>
            <a:normAutofit/>
          </a:bodyPr>
          <a:lstStyle/>
          <a:p>
            <a:r>
              <a:rPr lang="en-AU" b="1" dirty="0" smtClean="0">
                <a:solidFill>
                  <a:schemeClr val="bg1"/>
                </a:solidFill>
              </a:rPr>
              <a:t>Powering our athletes</a:t>
            </a:r>
            <a:endParaRPr lang="en-AU" b="1" dirty="0">
              <a:solidFill>
                <a:schemeClr val="bg1"/>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KsAcgMBIgACEQEDEQH/xAAbAAACAgMBAAAAAAAAAAAAAAAFBgQHAQIDAP/EAD0QAAIBAgQEBAQEBQIFBQAAAAECAwQRAAUSIQYTMUEUIlFhMnGBkRUjobEHJEJS0eHwM1NykpMWNEVic//EABoBAAMAAwEAAAAAAAAAAAAAAAMEBQECBgD/xAAtEQACAgEDAwQBAwQDAAAAAAABAgADEQQSIRMxUQUUIkFhUpHwQoGh8RUyM//aAAwDAQACEQMRAD8AUrYLcPUdLXz1FPUvGkrQ/wAu0kuhdYYX3/6dWBeOtPUz0rFqeV42YWJQ2uPTHX2KWUgHE5VGCtkyw46Dh2jRK3L6xaZYuY6iSvI5o3HYtZdx/Tfp7451uV5LWZjUQ1eaSztEoqWqJa3yupLjl26LYKPMN98JH4rmGoN4yYsG1X1d/X9cdBneZqLCskte/Qf4wh7O3Od/Mc91VjG3ib8QUdNQ5pJDROHp9COhD6wNSgkBu4BPXA8dMdZJKivql1kyzylUXYAsegGHOj4YyuhrMtoc450tbW38usxxR7bC4sWN7DY74aa5aUAc5MXFRuYleBEjtj18WVmnB2UVdOXy2M0zmYwKyszqGDFSbXO17Xva2++K9zGjmy6slpalSskZ+jDsw9iN8Zo1Vd3A7zF+lenv2ke+J2SUkeYZvS0czlEmk0swtfofXEHG8ErQyLIoRivZ11D7HBnBKkDvAJgMCY/ZXwtOuWlYK2vpq2aJOfALoiMeobaxsD0uD98EKyjrJFpkfOK6GnkYU0EcCxKQ5LDUSm2nyXt1F7Yr2TNaiRHUx06h7k6YgNz3+fvjYZxODtT0Y9uSNv1xMbSXE5LcyiNTSBgCEeJOHFyfL4qhZpZJOaIpS2nSzFNV1sbgdrNv3wtEYm1dfLVxrHJFAgDaiY49JJ9/vidkmQHMIJ62sqBSZfACWnK3LHfZR1NrG/yw2rGqvNpizKLXxUICx7FgUfCuRVFHBOBm5EsauDeMXuL+uPYF72v8zf2r+RAGVcJ1maGXw9RAOTVvTPrB/pUkt8tunvjx4UnNc9NDmFC8cMPOnnLFEhW9vNcX3xMPFlCssa02Vz0kHiGqp+RVkO0xFrhj0Xc7YlVnHkFRSTQDLWm1RKimscSa/PqIfpcemBF9Zu4HH9ocJpscmCU4OzQ1s9M7UsSQKjGoea0TB/g0nvfHqbg7Oqmeph5METU8nKYzTBQ7kXCqe9xY/XEriHimlzfJHoIqNoHYQKALaF0A3A3vbfbE/MOMsqqpYWfKmqFWtFQBMdPLARVDLY/ENJ298ZNurx2/n7zHT0xPeD+BKFjxWIqoGKSkR3dSbWIsD9gScNlPQ19PHlCVdBThKKZ4RMZtRmptLEkgiwFrHc9fnhBrc3gk4nqMxQTeGqJmLAAK+huvqLjr9MOr1FRxCaKmeZy1U5bngnRySqmwHrcG4O4Ite1sKeoM64sbxGdEiPlPzBmZZ5yM7NflupaXRYUrqAPMBrFx0DFV6e/rgBnWZtnlcKqe0MojCWS5X4ifmOuHLM+DKKoay1MyTf8AMt1+nTEB+E6KCiMUzs85XzSWIF/ZT97Yhr6hZU28GXP+OqsXYRFKnynMKoS+GpZJhFIsTlLHzN0H1x2qeHs4pJ4IKjLp0lqCRElgS5HW1j74JcPZ+2T1tVlLVUUBFTHKtZJGXUKoIIKjc3uB7XOGL8a4dgd5knharFJOvNo4XiBDabKA1/P1scdDV6hdYoYLwZz12hqrcqW7RImybNIa5KCWgnWrcXWHT5mHqPbGrZRmS5h+HtRTistfk6fNb1+Xvh2Oe5THkSrQVsq1EdBLFFz3vMrM48uoew7Y2pM6y9eH4vFZhJ4sZekLvE/59y92AJ7gYL7u7GSv4+4L2lROA0QZ6Kpgq/B1ELw1GoIUcWIJ6fvizlo5KSaTJ3pKupoKugSFEptIWJlLhzckWud7nCpxlVU1XNlclDUtPyqRVMrsDIGBuNfvhoy3iBHy4+NrhFTVHMMtWVGtmIvywOzgXA2IIAtgOqd3rVsQumrRHZcwdloAy6l1cLxTHkpeXw4OvYb3t364zgulZnkih4uH6/lsLrrzPQbdrqOh9u2PYV6jeP8AMZ6afwSn2YKPMwA98YBBNri/XFkUVHBk8OTfhVOlX4iteCpqxHeQspZWVdVgvQ237YOZouXZrzqSriQSGWyJIpVhCFU6iTuNibHY3sMUW9QAb/rxEl0Jx35lO3x6+CnEuTNkmaSUpbVGRqjJ629D7jvgT8sPI4ddy9om6lTgydklLBXVM9POyK7U8nhy76F5tvLc/frth5yihpKCvSqyBTJTxJK8mqbUGcbLY9r/AHtf1GK6gnmpn5kEzxta11a1x6YfP4cZkJXlhqakvUktZXNyyFQbj5af1xJ9Vrc1Fh2lX0x06oU95JyvibN63M3pJaeJSbgBUZbEWJO/bfrgZXcR5pLXvFKIuTqKqOSTextYkHb7YZmzShoJKp2gJU3QyqBu3fAKmrKaSn5oUo1yU1dx745At9zrlQxHq6SVM+rZWHk0g79fMQRjooucNVHTUs9Yn4rEzQ11SIoyHMYuAOregPYYYcx4PycwzmjR4np35LMrMwLWXexJ9ent1x1HpmrWrThXE5f1PSGzUEqZXqJ647rHtiZX5dNltY9LUL5l6MOjD1HtjVFGK2/cMiT1qwcGaU9Nz6iGENpMkipf0ubXw05PkVdQ8x6LM3pp2ZwsPIUtJoYqGAYgdjv77YXQEVgdOqxvZhscS5M6qgXa/wAYAezv5gOx83+7nC1wsbhTDoEXkxhTh6ZkVqnwLTkXkZ6SRiW7knXub98ewqDNJbeaFXbuzSPcn164zgHt7fML1ao8Pl8FQiyQV9Yy1dVFVrSxHUsIvzL2A/q09za5wv09fHnfEuV5xWRM0VPEVq6hU0iAl3ETHcj0N9x36Yh0OdrUZXJHmhq4o5SpqESJkjqTq8v5g/4am41C2/UdTc9mfEPDtDDVRzciqkeKG9LFEQgZQQFJF1X5exwDY6krjJm25Xwc4EB8ZZeZ8/y2hkmXxVS+iRwCRECRZQDuQCWNydyT0wNyvhCozOasigrEU01aaQlkPmtqu3X0XpgZXZ9W1+cR5rK6LUxlTHoHkTT0sPT/ADgrNxaszpfKKeKDn+IqEp5njM0trBtQ3W172GKATUV1hU8RItS7lmnObhJ467w6ZjDyUgaonnngeFYUBtchtz9MSsn4er8tzxJ1qqQUkMaTGsMlopIpLqAp9TY7e2N6jjuRqd4YcuQIYTGviJ2nsSwYli27DYC2JC53Nn2VywjK+XHHTRuXj8sTGEs9lFuhJGw6WOF7X1ArIs7Q9KUtYOn3nfN8vMLSsnNaR3vpD+W3y9cL9XopEYs8hlkNtLNe30wbzytEyieCRrvZ1dT2O/74V1heUzVdS7ciI+d27n+0e5xyaLvO1Z2BJUcx6yaOuqcjyh/B0jR09aOVNzrs6knmgrawAXVe5/px2kqRVcUZSuVyeFp6uIyiIgHzDUhII7sq21DCFw1n9XTTSltHgqhiYllQusO4BkVbi5spG/W3th8yvL8jNHWNSV+jQITHUS7yRBRqYi/wnVfptc4uVuirhu4nO3g9U4P3InGKyTT08zpo1MY4YwOo23tfbsO1+thgUMuq1lnhNPJzKe3OXul/X/TGeIuIYc1zSCopeY1PCVKB9tTXBJt2webOstjqK2toswPPzCRCBJAQKaxBOr+75DFBTbXWBiLfB3JzAlXllfSRq9TRzRK5CqWTqfTEKuo6qldI6mmmid/gV0ILfL164dFzjI/G01RNV0xnWYvrgWRVHkPxBu97WxHy/PMqFLSO+YTPLFNLL/PMC6tyja3sWO2NRqLf0zZq0P3FD8FzU/8AxtX/AOFv8Y9jmvEOaFQWzKrJtuec3+cewzm7xFsVeYZp+L6KlgWBI0lgg0CCJ5GsoW1tylybi97236bY6JxRSNNAHaBoFXTURmdm55sgViWBJI0Hrvvivr48Tjc6KvvAjVPDnFeYR5jXQVCWLinCyMJRJqIZt9Vhfb29MdMq4beqhWpq6laeE9AFu5H7DAfKqQ5hmVNR9ppAG9l6n9AcNSTNNqI2TmyED0GogfthXWahtMi11zatBaxdp0hy7LKJWanhErKLmaoIb/T9MTKCU1VJUEswHLcyOdiFKldvYXwOr1UxwI/TmqTfBzJgkor1YWkeLlgk/CDv/v5Ykq72v8jmVdCoFoAEBZblTVdOIoJw8UKANKdSozWAsptv3OB2btUZtUUWSxRxxKoAdYblQL2Lb9z2v3+eGyro6akpwIRYXOlAPsPU/LHDJ8sShlkqZ/NMFZ5W7DuQPkNsYqpWld32ZXaxtm9/7RSzvk0uYvDDHpSBVgVRY2sOl+ntjpR1EiRoTYG3S98RaiVmkklO7MSxHuccobQwC7C539MDPMiMSxhoTwzH85EZvUjfHOaOHRqgYo3ZWN9X1wAlrCpvfpiNUTy1CaI2bmhbrY9G6j6Xwau+ys5BgumGhpph2OI8s18PkHDeT5lk8c8EMiTLTRyylJT1ddVrEmx7dPTphKzzKajJ6oQ1B1xuuqKUAgONr/UXsRi9RqK7eB3iV9NicntIHMxnHO4xjDPEU5lk/huX1dLFm9TS5ZNJBHUvooLiGQIFKK49RffHCDJ8urKKPO0yqlaWSjjdaFpeXAZGkK3uegsOmK+EsijyyOoN7gMQN+uNjUztC0BnlMLAAxlzpIBuBbpa++EzpXHZ/wDUd9yh7rHR8vpMj4pqJYk5USU0bxxatWiSQfCD3AsfviBltQJ449H9TuD/AN5xFgq3bK4Wnnjkq5pGWM1AZyEUAC1u17gfI4ncI5VX1dHPOixtGszhag/lxE7XsT1sQemImrc9Qhj24jVS7h8R3mcwksQfQg4Y+HYWejqJwtxqsx+Q/wBTgXX8OZoAgijjqBJ5dcMlwD797YbMuyWGkooY5V5rovmcOyhj62B/XCo1VdBDNKOirdLMsIM1LHzJWGqSMFY19P8AXHDOr5fkFS7kcyQCEH1LHzH98dayE0MpVlL3OtWHUj0wB49rOXl9DSg7s5lb3sNP7k4Mbur8vqE1Lk5zFCrkYlY0XXc7genfHKaRyCJKeQj2HfGKS8kpu4W+xJIFh3/37YKVVNQGOxaSOOxs6oGc2HUj0/zgL2BTiK10lwSPqLE0vksVYHpZhbHWGUO1jYfIYHV0hWRVtYkj9MYR2AEi3NsEHM024liZTmk0rZNQxVS0s61CxPIYwVcarxMR3KlmA+mDX8RFlejBkAiip5QqEneRtw3U3NtyWIF7jr1ws8CVVNXVRpqoxKJoZIS8iauXcXDexBXr2vibxtn0ObJTUVHPPPHTraSokNuc9rarDY7Drbe+KWj3Oy4HaL3YVGye8gx8KcQTRrLFlNQyOAykadwenfGMP9B/EfJIaCmikhqA6RKrAICAQBfHsOG/UfpivSo/VK1zbLJ8rqFjn3SRdcUi/C6noR7+o7YgMbKSOwvixv4jRynLBz9BandC81rcxza+m/qGB22AFrnCPDl9WtYkUlJMGVBO66dxH11fK3fBqdRur3N3mt1O2zAkriCblAZdllQ8GiJY3eOHWztbcar3te+w/XFgyz1+T5NR0WXmjCwwKoRzZxtc3v3ud8D8op6SjDTBU59lLiw8hI6A4j5hxD+JRJLJDTS07xqyq6C6tazC/qCDjk9UxPM6D00DJB+pu3F89POiZpRLEQATNEd7fTrh7gqoaqmSohdXhkQEMjah98UNmeZRTOzUoKR+hJN+u+5xnhuYnMIhGzKRG7Gx2JvYbfbATpeooycQ1mqHU2gcS185qVrK9PDhTTooS9/ia/b27fTFd/xBqLZxyr35EKRD/q6n9TiwKVI0jgTSCsQ+Ludu+Kj4qrPG8R1e91ErE7/1dAPoMOVoEUKIreczlHIQwEbaTfqTbEqtq7RGzoTazbqb4F+Xup+hxFbVK+lLgelzjzJk5g0faCBIle4E626HEqkkK262I322xAzMFZluR5RbHWJ1KANKkZ/+2N5gjiGIV5MnPguR0eKx3X2w1cR0WV00VHNk83Mil1hgZdZ206SdgQSCdum22E2jMoNgYqiPraKSzj5f4wZM7SwQgymSNAQlxa3rt2Ow+2H/AE5j1duYnqwOnnE1vj2CMWQ5rNEksVBUMjqGVgnUHocexa6i+ZO2N4hrjXOaeWhpsjo6iapWlYrLO+we3wgAdQL2uf7R164nRZ/lAkOaiskWsmy+Oh8IYT+WRYFy3TTYXwK4ooMmpaGNsr1iRJghLq4LqVJub7Eg7bWwsdMKpQlleBGrLXRzmOGTVaRVtczyMafxCtCSb6lCbft98IOeRPSz1F5HUKxOgNtJf4SPmCL4JRzSxrZHYC99j0PrjE0f4hLqmVXdVNiRuB1xOt9OdMtngQ9OsCmA4JCECnsMH+ERrzCVm/pRdI9Tfv8AYYB1dPyJzHbcYZeCwFr2DC4KqT98IxxDkywJKkeBLC6k2Bv1264p12MtRLOxvzXL/c3xaeaVBkgqHHwxROx+dicVZAv5aX/tGPTe0zL7C4xtAqhNV98cJpAG0jfG4Zo4Xk5ZVFW98egZAaA1tWVLELqtsL2xt4aWCqmjiqIXhikZeZIoBIHexG2COSRMgFRuHUhlPowN8Sq6cz109bOEaqmfU8tjdj6kCwwTZ8N0wLfltkWOCmEYkkCTA7DkppIPzvbBjLYhVVdHBMGSKWZI9TNdtJYC9/kcCWldXupiXVsTHHa/z7YLyzI1JRQxI0bQQlWP9zF2YsPTr+mGdApNvHiA1LAV8y60qMphRYppoRIgCuBJaxHXvj2K0jz3KTGvOp8wElhrEdTZQe9hbYY9g/trJ73CRYaRiLFmI6+ZicM9DktLRcP1ecZjF4uaJEdaUS6RGrtZWksb79bDtiHxRkkGW0VJW0a10UNSZEMNegWVGW2+wFwb4sCWmpqmmq6ygzARUU1L4V4Sikz6bhfiG1tduna/S2Gb9QNqlexgaKfkd3eRqrIOH6qJ4o6WCOSOJHLIOWdTkqEtsb6gB63I9bYU5cgmybMHSa5gkjCwyHa5JFwfQjocGeJcy8XLl9I9RMJ8vrFilmpwyy8nQpeQg7ix3B6d8Z46d0mhhGg6VJiIsbBB5SLdPXqet772whZZYleCe8YdEbnHaV1nUY8fIy/CScGeFqeQVRMW7Ki6h8yf1wLqP5qCKcbFhYj3wXyDM6bK5HhnnWAzRrZyLgkXv9d8IAwtXJAjBnc0eX5LVxsQZpYnFj13BGKwaUolkFx/diwc4paCpyqsqI64VMwhZgTILkgemK+lgBQefYjZRjOYW3gzWggNTPqc7A743zeo5kyUcPwA3a3fEqlDRRFYguu3U4jLTLETKf8Aik3JBv8Avj0CDk5kwstLGihS2lLnT/T7n6Y5LURqzQTa1uSVaRNjfHoH5JaRdtXW++r5+uOeionQxowSQfCri6svqp9cZ3krt+pjaM5mFKtUBFfWdV9lIwdy7lHMqXnxmSETJzEUXLLcXFu+2AtDDMJWM/VOhDXxPvix6fXiot5ieqYbwPEZJ+FWeeR4c1oUjZiUXlzCwvsPgxjC7zJP+Y//AHn/ADj2Gei/6oPqp4kmpzWrqqGClqqhpYadmaPmbspbr5upG3TDLw7nVTRI0VU1TRzQxtGKgUby6Utv5Ra0g8tmPawPbCY1ijKehFjh6Ti+mAmVlTRMCZFUuod2sCxupIGw2BHfrfbW9PjtVZvS3y3Ew1RZnw5Q0sEstbBDzKWZD/MFpm1lPMzC5LEA3b6YXM0rYc0alkpoeRTx07rDHe+lQSBf6DE7/wBV0s+hzFTo5fz6pbnk3uYvMNu2w22xHzCaCojapo40jgMBjRV0kKBfpp2xK1CFU5EbZgeARE3LTzInhbtcrjENJHX1f51xpNg17AC2OeXkpID6nvhm4ZoBLNISPhlJBte1hbCDdofT/wDpBs/D0IV3iJYqL7HAHl6bHv0xbNTlkSUzGZwkRG6DqcVhmUQhq5lRSqayyAjsTjWo84jGqHAM4xnSb2B+eNaple2kAX7DpjZb2vYY4S67jUoFzawGDHgRJRk4kWoqNCBBuSdhjtCzPy6eGVvMwXcbC5tfHdcmkrJIkp0aScmyKi3JxIbJqvKptOYQhJLkppYMrWJBII2Njt8wcbadOu21YfUJ0Blo3U3CdBT5jntBUVU0UOWiICoawGpioLNtuNycTcw4Ji8TSwZU9YRPPy/EztFJEFCk3vGbg2GwI3wvScT5zNBDTz1plhhZWCSKGD6emv8AuA98TIeNs2gkR4IsvjCuXZIqURrIdJUatJF7ajbFnpXrgKZO6lJzkTU0fCSkj8frzba4oDbHscE4x4hjRUXNJrKLD8tf8YzjbZqPP8/aY3UeID3sSQQB1uOmMBh/cPvgglXOQVMhKk7qeh+mJsQWdFSZI3VfhBQWF/TC6+qA91jDenY/qgO/ofrhiytuZkZjA8ycxr3/AN+uNhRUszRmSniO1tlA/bE2Gnip1rEhQIjISVXp07Dtgeq1K3U9scwY05rOcxSpYrMgJuW7YbeFy6yPy1Zi7G2kXwq0p/mflq/bDLlJKLIEYrZyBpNtsSLDxiP6VfkTHB4FYAVZEjjpEhv98IfGtMTVCcKAAuhtI2Hph3ytQaeRjcsFNiScAMyijloqvmKG/LY7+uBKcGO2LvQiV+ZREFLdsbZKr5pmMxI/Ljisvux6H9DgNXyP4grqNgNhhn4D88NSzbnmKL/b/Jww5+MT0yfIGTcrzP8ACqkyxrKsyal1Kw6dxYg+mOedZrJmr07StIxhQqDIFvuxPb54g1P/ALiX/wDRv3xyPTHR0U1oo2iSbr7LGO4yVRUFZXkrRUss5UgHQvQn3xLq+Hc3pIhLLQvoJK3jIfcdtu/X7YauIYloeDIUotUCnlMwjYrqJVCb267m++G+pUNWzREDleDh8n9PWQdOnTALNW4PA+4dNKp4J+pSGM4tqjyjLaijgnnoaeSWSNXd2jF2Yi5JxjGfe/iY9n+Z/9k="/>
          <p:cNvSpPr>
            <a:spLocks noChangeAspect="1" noChangeArrowheads="1"/>
          </p:cNvSpPr>
          <p:nvPr/>
        </p:nvSpPr>
        <p:spPr bwMode="auto">
          <a:xfrm>
            <a:off x="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64" y="764704"/>
            <a:ext cx="24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7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300712"/>
            <a:ext cx="4176464" cy="3712464"/>
          </a:xfrm>
        </p:spPr>
        <p:txBody>
          <a:bodyPr/>
          <a:lstStyle/>
          <a:p>
            <a:r>
              <a:rPr lang="en-AU" dirty="0" smtClean="0">
                <a:solidFill>
                  <a:schemeClr val="bg1"/>
                </a:solidFill>
              </a:rPr>
              <a:t>General health</a:t>
            </a:r>
          </a:p>
          <a:p>
            <a:r>
              <a:rPr lang="en-AU" dirty="0" smtClean="0">
                <a:solidFill>
                  <a:schemeClr val="bg1"/>
                </a:solidFill>
              </a:rPr>
              <a:t>Heart health</a:t>
            </a:r>
          </a:p>
          <a:p>
            <a:r>
              <a:rPr lang="en-AU" dirty="0" smtClean="0">
                <a:solidFill>
                  <a:schemeClr val="bg1"/>
                </a:solidFill>
              </a:rPr>
              <a:t>Certain medicines</a:t>
            </a:r>
          </a:p>
          <a:p>
            <a:r>
              <a:rPr lang="en-AU" dirty="0" smtClean="0">
                <a:solidFill>
                  <a:schemeClr val="bg1"/>
                </a:solidFill>
              </a:rPr>
              <a:t>People over 65</a:t>
            </a:r>
            <a:endParaRPr lang="en-AU" dirty="0">
              <a:solidFill>
                <a:schemeClr val="bg1"/>
              </a:solidFill>
            </a:endParaRPr>
          </a:p>
        </p:txBody>
      </p:sp>
      <p:sp>
        <p:nvSpPr>
          <p:cNvPr id="4" name="Title 3"/>
          <p:cNvSpPr>
            <a:spLocks noGrp="1"/>
          </p:cNvSpPr>
          <p:nvPr>
            <p:ph type="title"/>
          </p:nvPr>
        </p:nvSpPr>
        <p:spPr>
          <a:xfrm>
            <a:off x="822960" y="216064"/>
            <a:ext cx="7520940" cy="548640"/>
          </a:xfrm>
        </p:spPr>
        <p:txBody>
          <a:bodyPr>
            <a:normAutofit/>
          </a:bodyPr>
          <a:lstStyle/>
          <a:p>
            <a:r>
              <a:rPr lang="en-AU" b="1" dirty="0" smtClean="0">
                <a:solidFill>
                  <a:schemeClr val="bg1"/>
                </a:solidFill>
              </a:rPr>
              <a:t>Could your engines do with a boost?</a:t>
            </a:r>
            <a:endParaRPr lang="en-AU" b="1"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33056"/>
            <a:ext cx="405000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250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908720"/>
            <a:ext cx="5472608" cy="3901024"/>
          </a:xfrm>
        </p:spPr>
        <p:txBody>
          <a:bodyPr>
            <a:normAutofit fontScale="92500" lnSpcReduction="10000"/>
          </a:bodyPr>
          <a:lstStyle/>
          <a:p>
            <a:pPr marL="0" indent="0">
              <a:lnSpc>
                <a:spcPct val="120000"/>
              </a:lnSpc>
              <a:buNone/>
            </a:pPr>
            <a:r>
              <a:rPr lang="en-AU" dirty="0" smtClean="0">
                <a:solidFill>
                  <a:schemeClr val="bg1"/>
                </a:solidFill>
              </a:rPr>
              <a:t>The adult daily supplement for </a:t>
            </a:r>
            <a:r>
              <a:rPr lang="en-AU" dirty="0">
                <a:solidFill>
                  <a:schemeClr val="bg1"/>
                </a:solidFill>
              </a:rPr>
              <a:t>CoQ10 </a:t>
            </a:r>
            <a:r>
              <a:rPr lang="en-AU" dirty="0" smtClean="0">
                <a:solidFill>
                  <a:schemeClr val="bg1"/>
                </a:solidFill>
              </a:rPr>
              <a:t>is 30-200mg</a:t>
            </a:r>
            <a:r>
              <a:rPr lang="en-AU" dirty="0">
                <a:solidFill>
                  <a:schemeClr val="bg1"/>
                </a:solidFill>
              </a:rPr>
              <a:t>. The </a:t>
            </a:r>
            <a:r>
              <a:rPr lang="en-AU" dirty="0" smtClean="0">
                <a:solidFill>
                  <a:schemeClr val="bg1"/>
                </a:solidFill>
              </a:rPr>
              <a:t>not-for-profit organisation </a:t>
            </a:r>
            <a:r>
              <a:rPr lang="en-AU" dirty="0">
                <a:solidFill>
                  <a:schemeClr val="bg1"/>
                </a:solidFill>
              </a:rPr>
              <a:t>Action for </a:t>
            </a:r>
            <a:r>
              <a:rPr lang="en-AU" dirty="0" smtClean="0">
                <a:solidFill>
                  <a:schemeClr val="bg1"/>
                </a:solidFill>
              </a:rPr>
              <a:t>ME (</a:t>
            </a:r>
            <a:r>
              <a:rPr lang="en-AU" dirty="0">
                <a:solidFill>
                  <a:schemeClr val="bg1"/>
                </a:solidFill>
              </a:rPr>
              <a:t>Myalgic </a:t>
            </a:r>
            <a:r>
              <a:rPr lang="en-AU" dirty="0" smtClean="0">
                <a:solidFill>
                  <a:schemeClr val="bg1"/>
                </a:solidFill>
              </a:rPr>
              <a:t>Encephalomyelitis) UK says </a:t>
            </a:r>
            <a:r>
              <a:rPr lang="en-AU" dirty="0">
                <a:solidFill>
                  <a:schemeClr val="bg1"/>
                </a:solidFill>
              </a:rPr>
              <a:t>higher doses may be recommended for </a:t>
            </a:r>
            <a:r>
              <a:rPr lang="en-AU" dirty="0" smtClean="0">
                <a:solidFill>
                  <a:schemeClr val="bg1"/>
                </a:solidFill>
              </a:rPr>
              <a:t>medical </a:t>
            </a:r>
            <a:r>
              <a:rPr lang="en-AU" dirty="0">
                <a:solidFill>
                  <a:schemeClr val="bg1"/>
                </a:solidFill>
              </a:rPr>
              <a:t>conditions, including chronic fatigue syndrome </a:t>
            </a:r>
            <a:r>
              <a:rPr lang="en-AU" dirty="0" smtClean="0">
                <a:solidFill>
                  <a:schemeClr val="bg1"/>
                </a:solidFill>
              </a:rPr>
              <a:t>and ME.</a:t>
            </a:r>
            <a:endParaRPr lang="en-AU" dirty="0">
              <a:solidFill>
                <a:schemeClr val="bg1"/>
              </a:solidFill>
            </a:endParaRPr>
          </a:p>
          <a:p>
            <a:pPr marL="0" indent="0">
              <a:buNone/>
            </a:pPr>
            <a:r>
              <a:rPr lang="en-AU" dirty="0"/>
              <a:t> </a:t>
            </a:r>
          </a:p>
          <a:p>
            <a:pPr marL="0" indent="0">
              <a:buNone/>
            </a:pPr>
            <a:endParaRPr lang="en-AU" dirty="0"/>
          </a:p>
        </p:txBody>
      </p:sp>
      <p:sp>
        <p:nvSpPr>
          <p:cNvPr id="4" name="Title 3"/>
          <p:cNvSpPr>
            <a:spLocks noGrp="1"/>
          </p:cNvSpPr>
          <p:nvPr>
            <p:ph type="title"/>
          </p:nvPr>
        </p:nvSpPr>
        <p:spPr>
          <a:xfrm>
            <a:off x="822960" y="116632"/>
            <a:ext cx="7520940" cy="548640"/>
          </a:xfrm>
        </p:spPr>
        <p:txBody>
          <a:bodyPr>
            <a:normAutofit/>
          </a:bodyPr>
          <a:lstStyle/>
          <a:p>
            <a:r>
              <a:rPr lang="en-AU" b="1" dirty="0" smtClean="0">
                <a:solidFill>
                  <a:schemeClr val="bg1"/>
                </a:solidFill>
              </a:rPr>
              <a:t>According to Action for ME…</a:t>
            </a:r>
            <a:endParaRPr lang="en-AU" b="1" dirty="0">
              <a:solidFill>
                <a:schemeClr val="bg1"/>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052736"/>
            <a:ext cx="2952000"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55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323528" y="1052736"/>
            <a:ext cx="8208912" cy="4752529"/>
          </a:xfrm>
        </p:spPr>
        <p:txBody>
          <a:bodyPr>
            <a:normAutofit/>
          </a:bodyPr>
          <a:lstStyle/>
          <a:p>
            <a:pPr marL="0" indent="0">
              <a:buNone/>
            </a:pPr>
            <a:r>
              <a:rPr lang="en-AU" sz="2600" dirty="0" smtClean="0">
                <a:solidFill>
                  <a:schemeClr val="bg1"/>
                </a:solidFill>
              </a:rPr>
              <a:t>Professor </a:t>
            </a:r>
            <a:r>
              <a:rPr lang="en-AU" sz="2600" dirty="0">
                <a:solidFill>
                  <a:schemeClr val="bg1"/>
                </a:solidFill>
              </a:rPr>
              <a:t>Svend Aage </a:t>
            </a:r>
            <a:endParaRPr lang="en-AU" sz="2600" dirty="0" smtClean="0">
              <a:solidFill>
                <a:schemeClr val="bg1"/>
              </a:solidFill>
            </a:endParaRPr>
          </a:p>
          <a:p>
            <a:pPr marL="0" indent="0">
              <a:buNone/>
            </a:pPr>
            <a:r>
              <a:rPr lang="en-AU" sz="2600" dirty="0" smtClean="0">
                <a:solidFill>
                  <a:schemeClr val="bg1"/>
                </a:solidFill>
              </a:rPr>
              <a:t>Mortensen: </a:t>
            </a:r>
            <a:r>
              <a:rPr lang="en-AU" sz="2600" dirty="0">
                <a:solidFill>
                  <a:schemeClr val="bg1"/>
                </a:solidFill>
              </a:rPr>
              <a:t>‘CoQ10 is </a:t>
            </a:r>
            <a:endParaRPr lang="en-AU" sz="2600" dirty="0" smtClean="0">
              <a:solidFill>
                <a:schemeClr val="bg1"/>
              </a:solidFill>
            </a:endParaRPr>
          </a:p>
          <a:p>
            <a:pPr marL="0" indent="0">
              <a:buNone/>
            </a:pPr>
            <a:r>
              <a:rPr lang="en-AU" sz="2600" dirty="0" smtClean="0">
                <a:solidFill>
                  <a:schemeClr val="bg1"/>
                </a:solidFill>
              </a:rPr>
              <a:t>The first </a:t>
            </a:r>
            <a:r>
              <a:rPr lang="en-AU" sz="2600" dirty="0">
                <a:solidFill>
                  <a:schemeClr val="bg1"/>
                </a:solidFill>
              </a:rPr>
              <a:t>medication to </a:t>
            </a:r>
            <a:endParaRPr lang="en-AU" sz="2600" dirty="0" smtClean="0">
              <a:solidFill>
                <a:schemeClr val="bg1"/>
              </a:solidFill>
            </a:endParaRPr>
          </a:p>
          <a:p>
            <a:pPr marL="0" indent="0">
              <a:buNone/>
            </a:pPr>
            <a:r>
              <a:rPr lang="en-AU" sz="2600" dirty="0" smtClean="0">
                <a:solidFill>
                  <a:schemeClr val="bg1"/>
                </a:solidFill>
              </a:rPr>
              <a:t>improve  survival </a:t>
            </a:r>
            <a:r>
              <a:rPr lang="en-AU" sz="2600" dirty="0">
                <a:solidFill>
                  <a:schemeClr val="bg1"/>
                </a:solidFill>
              </a:rPr>
              <a:t>in chronic heart failure since ACE inhibitors and beta blockers more than a decade ago and should be added to standard heart failure therapy.’</a:t>
            </a:r>
          </a:p>
          <a:p>
            <a:pPr marL="0" indent="0">
              <a:buNone/>
            </a:pPr>
            <a:endParaRPr lang="en-AU" dirty="0"/>
          </a:p>
        </p:txBody>
      </p:sp>
      <p:sp>
        <p:nvSpPr>
          <p:cNvPr id="4" name="Title 3"/>
          <p:cNvSpPr>
            <a:spLocks noGrp="1"/>
          </p:cNvSpPr>
          <p:nvPr>
            <p:ph type="title"/>
          </p:nvPr>
        </p:nvSpPr>
        <p:spPr>
          <a:xfrm>
            <a:off x="822960" y="116632"/>
            <a:ext cx="7520940" cy="548640"/>
          </a:xfrm>
        </p:spPr>
        <p:txBody>
          <a:bodyPr>
            <a:normAutofit/>
          </a:bodyPr>
          <a:lstStyle/>
          <a:p>
            <a:r>
              <a:rPr lang="en-AU" b="1" dirty="0" smtClean="0">
                <a:solidFill>
                  <a:schemeClr val="bg1"/>
                </a:solidFill>
              </a:rPr>
              <a:t>Heart Failure 2013 Congress…</a:t>
            </a:r>
            <a:endParaRPr lang="en-AU" b="1"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052736"/>
            <a:ext cx="4129406" cy="14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77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79512" y="1097280"/>
            <a:ext cx="4248472" cy="3712464"/>
          </a:xfrm>
        </p:spPr>
        <p:txBody>
          <a:bodyPr>
            <a:normAutofit/>
          </a:bodyPr>
          <a:lstStyle/>
          <a:p>
            <a:pPr marL="0" indent="0">
              <a:buNone/>
            </a:pPr>
            <a:r>
              <a:rPr lang="en-AU" dirty="0" smtClean="0">
                <a:solidFill>
                  <a:schemeClr val="bg1"/>
                </a:solidFill>
              </a:rPr>
              <a:t>Coenzyme Q10 (CoQ10 or ubiquinone) is a </a:t>
            </a:r>
          </a:p>
          <a:p>
            <a:pPr marL="0" indent="0">
              <a:buNone/>
            </a:pPr>
            <a:r>
              <a:rPr lang="en-AU" dirty="0" smtClean="0">
                <a:solidFill>
                  <a:schemeClr val="bg1"/>
                </a:solidFill>
              </a:rPr>
              <a:t>fat-soluble antioxidant. </a:t>
            </a:r>
          </a:p>
          <a:p>
            <a:pPr marL="0" indent="0">
              <a:buNone/>
            </a:pPr>
            <a:r>
              <a:rPr lang="en-AU" dirty="0" smtClean="0">
                <a:solidFill>
                  <a:schemeClr val="bg1"/>
                </a:solidFill>
              </a:rPr>
              <a:t>It is ubiquitous – found almost everywhere in the human body.</a:t>
            </a:r>
          </a:p>
          <a:p>
            <a:endParaRPr lang="en-AU" dirty="0"/>
          </a:p>
        </p:txBody>
      </p:sp>
      <p:sp>
        <p:nvSpPr>
          <p:cNvPr id="2" name="Title 1"/>
          <p:cNvSpPr>
            <a:spLocks noGrp="1"/>
          </p:cNvSpPr>
          <p:nvPr>
            <p:ph type="title"/>
          </p:nvPr>
        </p:nvSpPr>
        <p:spPr>
          <a:xfrm>
            <a:off x="822960" y="360080"/>
            <a:ext cx="7520940" cy="548640"/>
          </a:xfrm>
        </p:spPr>
        <p:txBody>
          <a:bodyPr>
            <a:normAutofit fontScale="90000"/>
          </a:bodyPr>
          <a:lstStyle/>
          <a:p>
            <a:r>
              <a:rPr lang="en-AU" b="1" dirty="0">
                <a:solidFill>
                  <a:schemeClr val="bg1"/>
                </a:solidFill>
              </a:rPr>
              <a:t>Fuel your cellular engines!</a:t>
            </a:r>
            <a:r>
              <a:rPr lang="en-AU" dirty="0"/>
              <a:t/>
            </a:r>
            <a:br>
              <a:rPr lang="en-AU" dirty="0"/>
            </a:b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054" y="1233120"/>
            <a:ext cx="4048402"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83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5400600" cy="3712464"/>
          </a:xfrm>
        </p:spPr>
        <p:txBody>
          <a:bodyPr>
            <a:normAutofit/>
          </a:bodyPr>
          <a:lstStyle/>
          <a:p>
            <a:pPr marL="0" indent="0"/>
            <a:r>
              <a:rPr lang="en-AU" dirty="0" smtClean="0">
                <a:solidFill>
                  <a:schemeClr val="bg1"/>
                </a:solidFill>
              </a:rPr>
              <a:t>For healthy CoQ10 levels, </a:t>
            </a:r>
            <a:r>
              <a:rPr lang="en-AU" dirty="0">
                <a:solidFill>
                  <a:schemeClr val="bg1"/>
                </a:solidFill>
              </a:rPr>
              <a:t>take one CoQuinone </a:t>
            </a:r>
            <a:r>
              <a:rPr lang="en-AU" dirty="0" smtClean="0">
                <a:solidFill>
                  <a:schemeClr val="bg1"/>
                </a:solidFill>
              </a:rPr>
              <a:t>30™ capsule </a:t>
            </a:r>
            <a:r>
              <a:rPr lang="en-AU" dirty="0">
                <a:solidFill>
                  <a:schemeClr val="bg1"/>
                </a:solidFill>
              </a:rPr>
              <a:t>twice </a:t>
            </a:r>
            <a:r>
              <a:rPr lang="en-AU" dirty="0" smtClean="0">
                <a:solidFill>
                  <a:schemeClr val="bg1"/>
                </a:solidFill>
              </a:rPr>
              <a:t>daily </a:t>
            </a:r>
            <a:r>
              <a:rPr lang="en-AU" dirty="0">
                <a:solidFill>
                  <a:schemeClr val="bg1"/>
                </a:solidFill>
              </a:rPr>
              <a:t>or just one CoQuinone 100™  – you’ll find similar amounts in a kilo of beef, half a kilo of sardines or a kilo of peanuts.</a:t>
            </a:r>
          </a:p>
        </p:txBody>
      </p:sp>
      <p:sp>
        <p:nvSpPr>
          <p:cNvPr id="4" name="Title 3"/>
          <p:cNvSpPr>
            <a:spLocks noGrp="1"/>
          </p:cNvSpPr>
          <p:nvPr>
            <p:ph type="title"/>
          </p:nvPr>
        </p:nvSpPr>
        <p:spPr>
          <a:xfrm>
            <a:off x="822960" y="188640"/>
            <a:ext cx="7520940" cy="548640"/>
          </a:xfrm>
        </p:spPr>
        <p:txBody>
          <a:bodyPr/>
          <a:lstStyle/>
          <a:p>
            <a:r>
              <a:rPr lang="en-AU" b="1" dirty="0" smtClean="0">
                <a:solidFill>
                  <a:schemeClr val="bg1"/>
                </a:solidFill>
              </a:rPr>
              <a:t>Are you getting enough?</a:t>
            </a:r>
            <a:endParaRPr lang="en-AU" b="1"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472" y="1124744"/>
            <a:ext cx="2808000"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134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5832648" cy="3712464"/>
          </a:xfrm>
        </p:spPr>
        <p:txBody>
          <a:bodyPr>
            <a:normAutofit/>
          </a:bodyPr>
          <a:lstStyle/>
          <a:p>
            <a:pPr marL="0" indent="0"/>
            <a:r>
              <a:rPr lang="en-AU" dirty="0">
                <a:solidFill>
                  <a:schemeClr val="bg1"/>
                </a:solidFill>
              </a:rPr>
              <a:t>USANA’s CoQuinone 100™ </a:t>
            </a:r>
            <a:r>
              <a:rPr lang="en-AU" dirty="0" smtClean="0">
                <a:solidFill>
                  <a:schemeClr val="bg1"/>
                </a:solidFill>
              </a:rPr>
              <a:t>or </a:t>
            </a:r>
            <a:r>
              <a:rPr lang="en-AU" b="1" dirty="0" smtClean="0">
                <a:solidFill>
                  <a:schemeClr val="bg1"/>
                </a:solidFill>
              </a:rPr>
              <a:t>CoQuinone 30™ </a:t>
            </a:r>
            <a:r>
              <a:rPr lang="en-AU" dirty="0" smtClean="0">
                <a:solidFill>
                  <a:schemeClr val="bg1"/>
                </a:solidFill>
              </a:rPr>
              <a:t>are </a:t>
            </a:r>
            <a:r>
              <a:rPr lang="en-AU" dirty="0">
                <a:solidFill>
                  <a:schemeClr val="bg1"/>
                </a:solidFill>
              </a:rPr>
              <a:t>a great way to ensure you keep your levels topped </a:t>
            </a:r>
            <a:r>
              <a:rPr lang="en-AU" dirty="0" smtClean="0">
                <a:solidFill>
                  <a:schemeClr val="bg1"/>
                </a:solidFill>
              </a:rPr>
              <a:t>up. </a:t>
            </a:r>
          </a:p>
          <a:p>
            <a:pPr marL="0" indent="0"/>
            <a:r>
              <a:rPr lang="en-AU" dirty="0" smtClean="0">
                <a:solidFill>
                  <a:schemeClr val="bg1"/>
                </a:solidFill>
              </a:rPr>
              <a:t>If </a:t>
            </a:r>
            <a:r>
              <a:rPr lang="en-AU" dirty="0">
                <a:solidFill>
                  <a:schemeClr val="bg1"/>
                </a:solidFill>
              </a:rPr>
              <a:t>you </a:t>
            </a:r>
            <a:r>
              <a:rPr lang="en-AU" dirty="0" smtClean="0">
                <a:solidFill>
                  <a:schemeClr val="bg1"/>
                </a:solidFill>
              </a:rPr>
              <a:t>take </a:t>
            </a:r>
            <a:r>
              <a:rPr lang="en-AU" dirty="0">
                <a:solidFill>
                  <a:schemeClr val="bg1"/>
                </a:solidFill>
              </a:rPr>
              <a:t>certain </a:t>
            </a:r>
            <a:r>
              <a:rPr lang="en-AU" dirty="0" smtClean="0">
                <a:solidFill>
                  <a:schemeClr val="bg1"/>
                </a:solidFill>
              </a:rPr>
              <a:t>medicines please </a:t>
            </a:r>
            <a:r>
              <a:rPr lang="en-AU" dirty="0">
                <a:solidFill>
                  <a:schemeClr val="bg1"/>
                </a:solidFill>
              </a:rPr>
              <a:t>talk to your </a:t>
            </a:r>
            <a:r>
              <a:rPr lang="en-AU" dirty="0" smtClean="0">
                <a:solidFill>
                  <a:schemeClr val="bg1"/>
                </a:solidFill>
              </a:rPr>
              <a:t>doctor. </a:t>
            </a:r>
            <a:endParaRPr lang="en-AU" dirty="0">
              <a:solidFill>
                <a:schemeClr val="bg1"/>
              </a:solidFill>
            </a:endParaRPr>
          </a:p>
        </p:txBody>
      </p:sp>
      <p:sp>
        <p:nvSpPr>
          <p:cNvPr id="4" name="Title 3"/>
          <p:cNvSpPr>
            <a:spLocks noGrp="1"/>
          </p:cNvSpPr>
          <p:nvPr>
            <p:ph type="title"/>
          </p:nvPr>
        </p:nvSpPr>
        <p:spPr>
          <a:xfrm>
            <a:off x="822960" y="288072"/>
            <a:ext cx="7520940" cy="548640"/>
          </a:xfrm>
        </p:spPr>
        <p:txBody>
          <a:bodyPr>
            <a:normAutofit fontScale="90000"/>
          </a:bodyPr>
          <a:lstStyle/>
          <a:p>
            <a:r>
              <a:rPr lang="en-AU" b="1" dirty="0" smtClean="0">
                <a:solidFill>
                  <a:schemeClr val="bg1"/>
                </a:solidFill>
              </a:rPr>
              <a:t>USANA’s  CoQuinone</a:t>
            </a:r>
            <a:r>
              <a:rPr lang="en-AU" dirty="0">
                <a:solidFill>
                  <a:schemeClr val="bg1"/>
                </a:solidFill>
              </a:rPr>
              <a:t/>
            </a:r>
            <a:br>
              <a:rPr lang="en-AU" dirty="0">
                <a:solidFill>
                  <a:schemeClr val="bg1"/>
                </a:solidFill>
              </a:rPr>
            </a:br>
            <a:endParaRPr lang="en-AU" dirty="0">
              <a:solidFill>
                <a:schemeClr val="bg1"/>
              </a:solidFill>
            </a:endParaRPr>
          </a:p>
        </p:txBody>
      </p:sp>
      <p:pic>
        <p:nvPicPr>
          <p:cNvPr id="3074" name="Picture 2" descr="C:\Users\RavinderL14\Pictures\imagesCAL5OQ4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040" y="1124744"/>
            <a:ext cx="1814400" cy="30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94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19" y="980728"/>
            <a:ext cx="4534391" cy="3712464"/>
          </a:xfrm>
        </p:spPr>
        <p:txBody>
          <a:bodyPr>
            <a:normAutofit/>
          </a:bodyPr>
          <a:lstStyle/>
          <a:p>
            <a:pPr marL="0" indent="0">
              <a:buNone/>
            </a:pPr>
            <a:r>
              <a:rPr lang="en-AU" dirty="0" smtClean="0">
                <a:solidFill>
                  <a:schemeClr val="bg1"/>
                </a:solidFill>
              </a:rPr>
              <a:t>USANA‘s </a:t>
            </a:r>
            <a:r>
              <a:rPr lang="en-AU" b="1" dirty="0" smtClean="0">
                <a:solidFill>
                  <a:schemeClr val="bg1"/>
                </a:solidFill>
              </a:rPr>
              <a:t>CoQuinone 30</a:t>
            </a:r>
            <a:r>
              <a:rPr lang="en-AU" dirty="0" smtClean="0">
                <a:solidFill>
                  <a:schemeClr val="bg1"/>
                </a:solidFill>
              </a:rPr>
              <a:t> contains 30mg of CoQ10 and 12.5mg of alpha lipoic acid per soft gel capsule. Triple strength </a:t>
            </a:r>
            <a:r>
              <a:rPr lang="en-AU" b="1" dirty="0" smtClean="0">
                <a:solidFill>
                  <a:schemeClr val="bg1"/>
                </a:solidFill>
              </a:rPr>
              <a:t>CoQuinone 100</a:t>
            </a:r>
            <a:r>
              <a:rPr lang="en-AU" dirty="0">
                <a:solidFill>
                  <a:schemeClr val="bg1"/>
                </a:solidFill>
              </a:rPr>
              <a:t> </a:t>
            </a:r>
            <a:r>
              <a:rPr lang="en-AU" dirty="0" smtClean="0">
                <a:solidFill>
                  <a:schemeClr val="bg1"/>
                </a:solidFill>
              </a:rPr>
              <a:t>contains 100mg of CoQ10 and 40mg alpha lipoic acid per capsule.</a:t>
            </a:r>
            <a:endParaRPr lang="en-AU" dirty="0">
              <a:solidFill>
                <a:schemeClr val="bg1"/>
              </a:solidFill>
            </a:endParaRPr>
          </a:p>
        </p:txBody>
      </p:sp>
      <p:sp>
        <p:nvSpPr>
          <p:cNvPr id="4" name="Title 3"/>
          <p:cNvSpPr>
            <a:spLocks noGrp="1"/>
          </p:cNvSpPr>
          <p:nvPr>
            <p:ph type="title"/>
          </p:nvPr>
        </p:nvSpPr>
        <p:spPr/>
        <p:txBody>
          <a:bodyPr>
            <a:normAutofit fontScale="90000"/>
          </a:bodyPr>
          <a:lstStyle/>
          <a:p>
            <a:r>
              <a:rPr lang="en-AU" b="1" dirty="0" smtClean="0">
                <a:solidFill>
                  <a:schemeClr val="bg1"/>
                </a:solidFill>
              </a:rPr>
              <a:t>Start your engines!</a:t>
            </a:r>
            <a:r>
              <a:rPr lang="en-AU" dirty="0">
                <a:solidFill>
                  <a:schemeClr val="bg1"/>
                </a:solidFill>
              </a:rPr>
              <a:t/>
            </a:r>
            <a:br>
              <a:rPr lang="en-AU" dirty="0">
                <a:solidFill>
                  <a:schemeClr val="bg1"/>
                </a:solidFill>
              </a:rPr>
            </a:br>
            <a:endParaRPr lang="en-AU"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911" y="1305024"/>
            <a:ext cx="4178577"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786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5040560" cy="3712464"/>
          </a:xfrm>
        </p:spPr>
        <p:txBody>
          <a:bodyPr>
            <a:normAutofit/>
          </a:bodyPr>
          <a:lstStyle/>
          <a:p>
            <a:pPr marL="0" indent="0">
              <a:buNone/>
            </a:pPr>
            <a:r>
              <a:rPr lang="en-AU" dirty="0" smtClean="0">
                <a:solidFill>
                  <a:schemeClr val="bg1"/>
                </a:solidFill>
              </a:rPr>
              <a:t>Alpha </a:t>
            </a:r>
            <a:r>
              <a:rPr lang="en-AU" dirty="0">
                <a:solidFill>
                  <a:schemeClr val="bg1"/>
                </a:solidFill>
              </a:rPr>
              <a:t>lipoic acid is </a:t>
            </a:r>
            <a:r>
              <a:rPr lang="en-AU" dirty="0" smtClean="0">
                <a:solidFill>
                  <a:schemeClr val="bg1"/>
                </a:solidFill>
              </a:rPr>
              <a:t>a powerful antioxidant that’s both fat- </a:t>
            </a:r>
            <a:r>
              <a:rPr lang="en-AU" dirty="0">
                <a:solidFill>
                  <a:schemeClr val="bg1"/>
                </a:solidFill>
              </a:rPr>
              <a:t>and water-soluble. </a:t>
            </a:r>
            <a:endParaRPr lang="en-AU" dirty="0" smtClean="0">
              <a:solidFill>
                <a:schemeClr val="bg1"/>
              </a:solidFill>
            </a:endParaRPr>
          </a:p>
          <a:p>
            <a:pPr marL="0" indent="0">
              <a:buNone/>
            </a:pPr>
            <a:r>
              <a:rPr lang="en-AU" dirty="0" smtClean="0">
                <a:solidFill>
                  <a:schemeClr val="bg1"/>
                </a:solidFill>
              </a:rPr>
              <a:t>It attacks </a:t>
            </a:r>
            <a:r>
              <a:rPr lang="en-AU" dirty="0">
                <a:solidFill>
                  <a:schemeClr val="bg1"/>
                </a:solidFill>
              </a:rPr>
              <a:t>waste products </a:t>
            </a:r>
            <a:r>
              <a:rPr lang="en-AU" dirty="0" smtClean="0">
                <a:solidFill>
                  <a:schemeClr val="bg1"/>
                </a:solidFill>
              </a:rPr>
              <a:t>and helps recycle </a:t>
            </a:r>
            <a:r>
              <a:rPr lang="en-AU" dirty="0">
                <a:solidFill>
                  <a:schemeClr val="bg1"/>
                </a:solidFill>
              </a:rPr>
              <a:t>other antioxidants  </a:t>
            </a:r>
            <a:r>
              <a:rPr lang="en-AU" dirty="0" smtClean="0">
                <a:solidFill>
                  <a:schemeClr val="bg1"/>
                </a:solidFill>
              </a:rPr>
              <a:t>for extra cell protection. </a:t>
            </a:r>
            <a:endParaRPr lang="en-AU" dirty="0">
              <a:solidFill>
                <a:schemeClr val="bg1"/>
              </a:solidFill>
            </a:endParaRPr>
          </a:p>
        </p:txBody>
      </p:sp>
      <p:sp>
        <p:nvSpPr>
          <p:cNvPr id="4" name="Title 3"/>
          <p:cNvSpPr>
            <a:spLocks noGrp="1"/>
          </p:cNvSpPr>
          <p:nvPr>
            <p:ph type="title"/>
          </p:nvPr>
        </p:nvSpPr>
        <p:spPr/>
        <p:txBody>
          <a:bodyPr>
            <a:normAutofit fontScale="90000"/>
          </a:bodyPr>
          <a:lstStyle/>
          <a:p>
            <a:r>
              <a:rPr lang="en-AU" b="1" dirty="0" smtClean="0">
                <a:solidFill>
                  <a:schemeClr val="bg1"/>
                </a:solidFill>
              </a:rPr>
              <a:t>Contains Alpha lipoic acid</a:t>
            </a:r>
            <a:r>
              <a:rPr lang="en-AU" dirty="0" smtClean="0">
                <a:solidFill>
                  <a:schemeClr val="bg1"/>
                </a:solidFill>
              </a:rPr>
              <a:t/>
            </a:r>
            <a:br>
              <a:rPr lang="en-AU" dirty="0" smtClean="0">
                <a:solidFill>
                  <a:schemeClr val="bg1"/>
                </a:solidFill>
              </a:rPr>
            </a:br>
            <a:endParaRPr lang="en-AU"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472" y="1124744"/>
            <a:ext cx="3132000" cy="31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11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179512" y="1097280"/>
            <a:ext cx="5328968" cy="3712464"/>
          </a:xfrm>
        </p:spPr>
        <p:txBody>
          <a:bodyPr>
            <a:normAutofit/>
          </a:bodyPr>
          <a:lstStyle/>
          <a:p>
            <a:pPr marL="0" indent="0">
              <a:buNone/>
            </a:pPr>
            <a:r>
              <a:rPr lang="en-AU" dirty="0" smtClean="0">
                <a:solidFill>
                  <a:schemeClr val="bg1"/>
                </a:solidFill>
              </a:rPr>
              <a:t>Nutrients are mixed </a:t>
            </a:r>
            <a:r>
              <a:rPr lang="en-AU" dirty="0">
                <a:solidFill>
                  <a:schemeClr val="bg1"/>
                </a:solidFill>
              </a:rPr>
              <a:t>with medium chain triglycerides, glycerin, and lecithin </a:t>
            </a:r>
            <a:r>
              <a:rPr lang="en-AU" dirty="0" smtClean="0">
                <a:solidFill>
                  <a:schemeClr val="bg1"/>
                </a:solidFill>
              </a:rPr>
              <a:t>to boost </a:t>
            </a:r>
            <a:r>
              <a:rPr lang="en-AU" dirty="0">
                <a:solidFill>
                  <a:schemeClr val="bg1"/>
                </a:solidFill>
              </a:rPr>
              <a:t>absorption for unbeatable bioavailability. </a:t>
            </a:r>
          </a:p>
        </p:txBody>
      </p:sp>
      <p:sp>
        <p:nvSpPr>
          <p:cNvPr id="4" name="Title 3"/>
          <p:cNvSpPr>
            <a:spLocks noGrp="1"/>
          </p:cNvSpPr>
          <p:nvPr>
            <p:ph type="title"/>
          </p:nvPr>
        </p:nvSpPr>
        <p:spPr/>
        <p:txBody>
          <a:bodyPr>
            <a:normAutofit fontScale="90000"/>
          </a:bodyPr>
          <a:lstStyle/>
          <a:p>
            <a:r>
              <a:rPr lang="en-AU" b="1" dirty="0" smtClean="0">
                <a:solidFill>
                  <a:schemeClr val="bg1"/>
                </a:solidFill>
              </a:rPr>
              <a:t>better </a:t>
            </a:r>
            <a:r>
              <a:rPr lang="en-AU" b="1" dirty="0">
                <a:solidFill>
                  <a:schemeClr val="bg1"/>
                </a:solidFill>
              </a:rPr>
              <a:t>bioavailability</a:t>
            </a:r>
            <a:r>
              <a:rPr lang="en-AU" dirty="0">
                <a:solidFill>
                  <a:schemeClr val="bg1"/>
                </a:solidFill>
              </a:rPr>
              <a:t/>
            </a:r>
            <a:br>
              <a:rPr lang="en-AU" dirty="0">
                <a:solidFill>
                  <a:schemeClr val="bg1"/>
                </a:solidFill>
              </a:rPr>
            </a:br>
            <a:endParaRPr lang="en-AU" dirty="0">
              <a:solidFill>
                <a:schemeClr val="bg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480" y="980728"/>
            <a:ext cx="3312000"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31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179512" y="980728"/>
            <a:ext cx="6408712" cy="4680520"/>
          </a:xfrm>
        </p:spPr>
        <p:txBody>
          <a:bodyPr>
            <a:normAutofit/>
          </a:bodyPr>
          <a:lstStyle/>
          <a:p>
            <a:pPr marL="0" indent="0"/>
            <a:r>
              <a:rPr lang="en-AU" dirty="0">
                <a:solidFill>
                  <a:schemeClr val="bg1"/>
                </a:solidFill>
              </a:rPr>
              <a:t>The better performance </a:t>
            </a:r>
            <a:endParaRPr lang="en-AU" dirty="0" smtClean="0">
              <a:solidFill>
                <a:schemeClr val="bg1"/>
              </a:solidFill>
            </a:endParaRPr>
          </a:p>
          <a:p>
            <a:pPr marL="0" indent="0"/>
            <a:r>
              <a:rPr lang="en-AU" dirty="0" smtClean="0">
                <a:solidFill>
                  <a:schemeClr val="bg1"/>
                </a:solidFill>
              </a:rPr>
              <a:t>of </a:t>
            </a:r>
            <a:r>
              <a:rPr lang="en-AU" dirty="0">
                <a:solidFill>
                  <a:schemeClr val="bg1"/>
                </a:solidFill>
              </a:rPr>
              <a:t>USANA CoQ10 is </a:t>
            </a:r>
            <a:endParaRPr lang="en-AU" dirty="0" smtClean="0">
              <a:solidFill>
                <a:schemeClr val="bg1"/>
              </a:solidFill>
            </a:endParaRPr>
          </a:p>
          <a:p>
            <a:pPr marL="0" indent="0"/>
            <a:r>
              <a:rPr lang="en-AU" dirty="0" smtClean="0">
                <a:solidFill>
                  <a:schemeClr val="bg1"/>
                </a:solidFill>
              </a:rPr>
              <a:t>measured </a:t>
            </a:r>
            <a:r>
              <a:rPr lang="en-AU" dirty="0">
                <a:solidFill>
                  <a:schemeClr val="bg1"/>
                </a:solidFill>
              </a:rPr>
              <a:t>by </a:t>
            </a:r>
            <a:r>
              <a:rPr lang="en-AU" dirty="0" smtClean="0">
                <a:solidFill>
                  <a:schemeClr val="bg1"/>
                </a:solidFill>
              </a:rPr>
              <a:t> higher </a:t>
            </a:r>
          </a:p>
          <a:p>
            <a:pPr marL="0" indent="0"/>
            <a:r>
              <a:rPr lang="en-AU" dirty="0" smtClean="0">
                <a:solidFill>
                  <a:schemeClr val="bg1"/>
                </a:solidFill>
              </a:rPr>
              <a:t>plasma </a:t>
            </a:r>
            <a:r>
              <a:rPr lang="en-AU" dirty="0">
                <a:solidFill>
                  <a:schemeClr val="bg1"/>
                </a:solidFill>
              </a:rPr>
              <a:t>concentrations </a:t>
            </a:r>
            <a:endParaRPr lang="en-AU" dirty="0" smtClean="0">
              <a:solidFill>
                <a:schemeClr val="bg1"/>
              </a:solidFill>
            </a:endParaRPr>
          </a:p>
          <a:p>
            <a:pPr marL="0" indent="0"/>
            <a:r>
              <a:rPr lang="en-AU" dirty="0" smtClean="0">
                <a:solidFill>
                  <a:schemeClr val="bg1"/>
                </a:solidFill>
              </a:rPr>
              <a:t>measured at </a:t>
            </a:r>
            <a:r>
              <a:rPr lang="en-AU" dirty="0">
                <a:solidFill>
                  <a:schemeClr val="bg1"/>
                </a:solidFill>
              </a:rPr>
              <a:t>two, four, </a:t>
            </a:r>
            <a:endParaRPr lang="en-AU" dirty="0" smtClean="0">
              <a:solidFill>
                <a:schemeClr val="bg1"/>
              </a:solidFill>
            </a:endParaRPr>
          </a:p>
          <a:p>
            <a:pPr marL="0" indent="0"/>
            <a:r>
              <a:rPr lang="en-AU" dirty="0" smtClean="0">
                <a:solidFill>
                  <a:schemeClr val="bg1"/>
                </a:solidFill>
              </a:rPr>
              <a:t>six </a:t>
            </a:r>
            <a:r>
              <a:rPr lang="en-AU" dirty="0">
                <a:solidFill>
                  <a:schemeClr val="bg1"/>
                </a:solidFill>
              </a:rPr>
              <a:t>and eight </a:t>
            </a:r>
            <a:r>
              <a:rPr lang="en-AU" dirty="0" smtClean="0">
                <a:solidFill>
                  <a:schemeClr val="bg1"/>
                </a:solidFill>
              </a:rPr>
              <a:t>hours.</a:t>
            </a:r>
          </a:p>
          <a:p>
            <a:pPr marL="0" indent="0">
              <a:spcBef>
                <a:spcPts val="0"/>
              </a:spcBef>
              <a:defRPr/>
            </a:pPr>
            <a:endParaRPr lang="en-AU" sz="1600" u="sng" dirty="0" smtClean="0">
              <a:solidFill>
                <a:schemeClr val="bg1"/>
              </a:solidFill>
              <a:hlinkClick r:id="rId4"/>
            </a:endParaRPr>
          </a:p>
          <a:p>
            <a:pPr marL="0" indent="0">
              <a:spcBef>
                <a:spcPts val="0"/>
              </a:spcBef>
              <a:defRPr/>
            </a:pPr>
            <a:endParaRPr lang="en-AU" sz="1600" u="sng" dirty="0">
              <a:solidFill>
                <a:schemeClr val="bg1"/>
              </a:solidFill>
              <a:hlinkClick r:id="rId4"/>
            </a:endParaRPr>
          </a:p>
          <a:p>
            <a:pPr marL="0" indent="0">
              <a:spcBef>
                <a:spcPts val="0"/>
              </a:spcBef>
              <a:defRPr/>
            </a:pPr>
            <a:endParaRPr lang="en-AU" sz="1600" u="sng" dirty="0" smtClean="0">
              <a:solidFill>
                <a:schemeClr val="bg1"/>
              </a:solidFill>
              <a:hlinkClick r:id="rId4"/>
            </a:endParaRPr>
          </a:p>
          <a:p>
            <a:pPr marL="0" indent="0">
              <a:spcBef>
                <a:spcPts val="0"/>
              </a:spcBef>
              <a:defRPr/>
            </a:pPr>
            <a:r>
              <a:rPr lang="en-AU" sz="1600" u="sng" dirty="0" smtClean="0">
                <a:solidFill>
                  <a:schemeClr val="bg1"/>
                </a:solidFill>
                <a:hlinkClick r:id="rId4"/>
              </a:rPr>
              <a:t>www.usana.com/media/File/dotCom/company/science/crb/USANA_CRB_CoQ10Bioavailability.pdf</a:t>
            </a:r>
            <a:endParaRPr lang="en-AU" sz="1600" dirty="0">
              <a:solidFill>
                <a:schemeClr val="bg1"/>
              </a:solidFill>
            </a:endParaRPr>
          </a:p>
        </p:txBody>
      </p:sp>
      <p:sp>
        <p:nvSpPr>
          <p:cNvPr id="4" name="Title 3"/>
          <p:cNvSpPr>
            <a:spLocks noGrp="1"/>
          </p:cNvSpPr>
          <p:nvPr>
            <p:ph type="title"/>
          </p:nvPr>
        </p:nvSpPr>
        <p:spPr/>
        <p:txBody>
          <a:bodyPr>
            <a:normAutofit fontScale="90000"/>
          </a:bodyPr>
          <a:lstStyle/>
          <a:p>
            <a:r>
              <a:rPr lang="en-AU" b="1" dirty="0" smtClean="0">
                <a:solidFill>
                  <a:schemeClr val="bg1"/>
                </a:solidFill>
              </a:rPr>
              <a:t>better </a:t>
            </a:r>
            <a:r>
              <a:rPr lang="en-AU" b="1" dirty="0">
                <a:solidFill>
                  <a:schemeClr val="bg1"/>
                </a:solidFill>
              </a:rPr>
              <a:t>bioavailability</a:t>
            </a:r>
            <a:r>
              <a:rPr lang="en-AU" dirty="0">
                <a:solidFill>
                  <a:schemeClr val="bg1"/>
                </a:solidFill>
              </a:rPr>
              <a:t/>
            </a:r>
            <a:br>
              <a:rPr lang="en-AU" dirty="0">
                <a:solidFill>
                  <a:schemeClr val="bg1"/>
                </a:solidFill>
              </a:rPr>
            </a:br>
            <a:endParaRPr lang="en-AU" dirty="0">
              <a:solidFill>
                <a:schemeClr val="bg1"/>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340768"/>
            <a:ext cx="4424571"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645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980728"/>
            <a:ext cx="5691888" cy="3712464"/>
          </a:xfrm>
        </p:spPr>
        <p:txBody>
          <a:bodyPr>
            <a:normAutofit fontScale="92500" lnSpcReduction="20000"/>
          </a:bodyPr>
          <a:lstStyle/>
          <a:p>
            <a:pPr marL="0" indent="0"/>
            <a:r>
              <a:rPr lang="en-AU" dirty="0">
                <a:solidFill>
                  <a:schemeClr val="bg1"/>
                </a:solidFill>
              </a:rPr>
              <a:t>March 2013, </a:t>
            </a:r>
            <a:r>
              <a:rPr lang="en-AU" dirty="0" smtClean="0">
                <a:solidFill>
                  <a:schemeClr val="bg1"/>
                </a:solidFill>
              </a:rPr>
              <a:t>USANA: CoQuinone </a:t>
            </a:r>
            <a:r>
              <a:rPr lang="en-AU" dirty="0">
                <a:solidFill>
                  <a:schemeClr val="bg1"/>
                </a:solidFill>
              </a:rPr>
              <a:t>30™ was evaluated </a:t>
            </a:r>
            <a:r>
              <a:rPr lang="en-AU" dirty="0" smtClean="0">
                <a:solidFill>
                  <a:schemeClr val="bg1"/>
                </a:solidFill>
              </a:rPr>
              <a:t>BY Consumerlab.com and passed </a:t>
            </a:r>
            <a:r>
              <a:rPr lang="en-AU" dirty="0">
                <a:solidFill>
                  <a:schemeClr val="bg1"/>
                </a:solidFill>
              </a:rPr>
              <a:t>testing for label </a:t>
            </a:r>
            <a:r>
              <a:rPr lang="en-AU" dirty="0" smtClean="0">
                <a:solidFill>
                  <a:schemeClr val="bg1"/>
                </a:solidFill>
              </a:rPr>
              <a:t>claims</a:t>
            </a:r>
            <a:r>
              <a:rPr lang="en-AU" dirty="0">
                <a:solidFill>
                  <a:schemeClr val="bg1"/>
                </a:solidFill>
              </a:rPr>
              <a:t> </a:t>
            </a:r>
            <a:r>
              <a:rPr lang="en-AU" dirty="0" smtClean="0">
                <a:solidFill>
                  <a:schemeClr val="bg1"/>
                </a:solidFill>
              </a:rPr>
              <a:t>for the fourth time in a row.</a:t>
            </a:r>
            <a:endParaRPr lang="en-AU" dirty="0">
              <a:solidFill>
                <a:schemeClr val="bg1"/>
              </a:solidFill>
            </a:endParaRPr>
          </a:p>
          <a:p>
            <a:pPr marL="0" indent="0"/>
            <a:endParaRPr lang="en-AU" dirty="0">
              <a:solidFill>
                <a:schemeClr val="bg1"/>
              </a:solidFill>
            </a:endParaRPr>
          </a:p>
          <a:p>
            <a:pPr marL="0" indent="0"/>
            <a:r>
              <a:rPr lang="en-AU" dirty="0" smtClean="0">
                <a:solidFill>
                  <a:schemeClr val="bg1"/>
                </a:solidFill>
              </a:rPr>
              <a:t>Clinical </a:t>
            </a:r>
            <a:r>
              <a:rPr lang="en-AU" dirty="0">
                <a:solidFill>
                  <a:schemeClr val="bg1"/>
                </a:solidFill>
              </a:rPr>
              <a:t>tests </a:t>
            </a:r>
            <a:r>
              <a:rPr lang="en-AU" dirty="0" smtClean="0">
                <a:solidFill>
                  <a:schemeClr val="bg1"/>
                </a:solidFill>
              </a:rPr>
              <a:t>in </a:t>
            </a:r>
            <a:r>
              <a:rPr lang="en-AU" dirty="0">
                <a:solidFill>
                  <a:schemeClr val="bg1"/>
                </a:solidFill>
              </a:rPr>
              <a:t>USANA’s laboratories show that USANA CoQuinone delivers CoQ10 in much higher quantities than solid formulations or from competitive liquid formulations.</a:t>
            </a:r>
          </a:p>
        </p:txBody>
      </p:sp>
      <p:sp>
        <p:nvSpPr>
          <p:cNvPr id="4" name="Title 3"/>
          <p:cNvSpPr>
            <a:spLocks noGrp="1"/>
          </p:cNvSpPr>
          <p:nvPr>
            <p:ph type="title"/>
          </p:nvPr>
        </p:nvSpPr>
        <p:spPr/>
        <p:txBody>
          <a:bodyPr>
            <a:normAutofit fontScale="90000"/>
          </a:bodyPr>
          <a:lstStyle/>
          <a:p>
            <a:r>
              <a:rPr lang="en-AU" dirty="0" smtClean="0">
                <a:solidFill>
                  <a:schemeClr val="bg1"/>
                </a:solidFill>
              </a:rPr>
              <a:t>Testing the best!</a:t>
            </a:r>
            <a:r>
              <a:rPr lang="en-AU" dirty="0">
                <a:solidFill>
                  <a:schemeClr val="bg1"/>
                </a:solidFill>
              </a:rPr>
              <a:t/>
            </a:r>
            <a:br>
              <a:rPr lang="en-AU" dirty="0">
                <a:solidFill>
                  <a:schemeClr val="bg1"/>
                </a:solidFill>
              </a:rPr>
            </a:br>
            <a:endParaRPr lang="en-AU" dirty="0">
              <a:solidFill>
                <a:schemeClr val="bg1"/>
              </a:solidFill>
            </a:endParaRPr>
          </a:p>
        </p:txBody>
      </p:sp>
      <p:pic>
        <p:nvPicPr>
          <p:cNvPr id="2" name="Picture 2" descr="C:\Users\RavinderL14\Pictures\imagesCAWWXAY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424" y="1196752"/>
            <a:ext cx="2877064"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09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5760640" cy="3712464"/>
          </a:xfrm>
        </p:spPr>
        <p:txBody>
          <a:bodyPr>
            <a:normAutofit/>
          </a:bodyPr>
          <a:lstStyle/>
          <a:p>
            <a:pPr marL="0" indent="0">
              <a:buNone/>
            </a:pPr>
            <a:r>
              <a:rPr lang="en-AU" dirty="0" smtClean="0">
                <a:solidFill>
                  <a:schemeClr val="bg1"/>
                </a:solidFill>
              </a:rPr>
              <a:t>Take one or two CoQuinone 30 capsules daily, preferably with meals or take one CoQuinone 100 capsule daily, preferably with meals. Eating with meals further boosts bioavailability.</a:t>
            </a:r>
          </a:p>
          <a:p>
            <a:pPr marL="0" indent="0">
              <a:buNone/>
            </a:pPr>
            <a:endParaRPr lang="en-AU" dirty="0"/>
          </a:p>
        </p:txBody>
      </p:sp>
      <p:sp>
        <p:nvSpPr>
          <p:cNvPr id="4" name="Title 3"/>
          <p:cNvSpPr>
            <a:spLocks noGrp="1"/>
          </p:cNvSpPr>
          <p:nvPr>
            <p:ph type="title"/>
          </p:nvPr>
        </p:nvSpPr>
        <p:spPr>
          <a:xfrm>
            <a:off x="822960" y="260648"/>
            <a:ext cx="7520940" cy="548640"/>
          </a:xfrm>
        </p:spPr>
        <p:txBody>
          <a:bodyPr/>
          <a:lstStyle/>
          <a:p>
            <a:r>
              <a:rPr lang="en-AU" b="1" dirty="0" smtClean="0">
                <a:solidFill>
                  <a:schemeClr val="bg1"/>
                </a:solidFill>
              </a:rPr>
              <a:t>Daily dosage</a:t>
            </a:r>
            <a:endParaRPr lang="en-AU"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039788"/>
            <a:ext cx="2734737"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765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179512" y="1097280"/>
            <a:ext cx="4968552" cy="3712464"/>
          </a:xfrm>
        </p:spPr>
        <p:txBody>
          <a:bodyPr>
            <a:normAutofit/>
          </a:bodyPr>
          <a:lstStyle/>
          <a:p>
            <a:pPr marL="0" indent="0">
              <a:buNone/>
            </a:pPr>
            <a:r>
              <a:rPr lang="en-AU" dirty="0">
                <a:solidFill>
                  <a:schemeClr val="bg1"/>
                </a:solidFill>
              </a:rPr>
              <a:t>Do not take while on </a:t>
            </a:r>
            <a:r>
              <a:rPr lang="en-AU" dirty="0" smtClean="0">
                <a:solidFill>
                  <a:schemeClr val="bg1"/>
                </a:solidFill>
              </a:rPr>
              <a:t>warfarin </a:t>
            </a:r>
            <a:r>
              <a:rPr lang="en-AU" dirty="0">
                <a:solidFill>
                  <a:schemeClr val="bg1"/>
                </a:solidFill>
              </a:rPr>
              <a:t>therapy without medical advice.</a:t>
            </a:r>
          </a:p>
          <a:p>
            <a:pPr marL="0" indent="0">
              <a:buNone/>
            </a:pPr>
            <a:r>
              <a:rPr lang="en-AU" sz="1700" dirty="0">
                <a:solidFill>
                  <a:schemeClr val="bg1"/>
                </a:solidFill>
              </a:rPr>
              <a:t>Vitamin supplements should not replace a balanced diet.</a:t>
            </a:r>
          </a:p>
          <a:p>
            <a:pPr marL="0" indent="0">
              <a:buNone/>
            </a:pPr>
            <a:r>
              <a:rPr lang="en-AU" sz="1700" dirty="0">
                <a:solidFill>
                  <a:schemeClr val="bg1"/>
                </a:solidFill>
              </a:rPr>
              <a:t>USE ONLY AS DIRECTED. ALWAYS READ THE LABEL.</a:t>
            </a:r>
          </a:p>
          <a:p>
            <a:pPr marL="0" indent="0">
              <a:buNone/>
            </a:pPr>
            <a:r>
              <a:rPr lang="en-AU" sz="1700" dirty="0">
                <a:solidFill>
                  <a:schemeClr val="bg1"/>
                </a:solidFill>
              </a:rPr>
              <a:t>IF SYMPTOMS PERSIST SEE YOUR HEALTH CARE PRACTITIONER.</a:t>
            </a:r>
          </a:p>
          <a:p>
            <a:pPr marL="0" indent="0">
              <a:buNone/>
            </a:pPr>
            <a:endParaRPr lang="en-AU" dirty="0"/>
          </a:p>
        </p:txBody>
      </p:sp>
      <p:sp>
        <p:nvSpPr>
          <p:cNvPr id="4" name="Title 3"/>
          <p:cNvSpPr>
            <a:spLocks noGrp="1"/>
          </p:cNvSpPr>
          <p:nvPr>
            <p:ph type="title"/>
          </p:nvPr>
        </p:nvSpPr>
        <p:spPr>
          <a:xfrm>
            <a:off x="822960" y="188640"/>
            <a:ext cx="7520940" cy="548640"/>
          </a:xfrm>
        </p:spPr>
        <p:txBody>
          <a:bodyPr/>
          <a:lstStyle/>
          <a:p>
            <a:r>
              <a:rPr lang="en-AU" b="1" dirty="0" smtClean="0">
                <a:solidFill>
                  <a:schemeClr val="bg1"/>
                </a:solidFill>
              </a:rPr>
              <a:t>Please remember!</a:t>
            </a:r>
            <a:endParaRPr lang="en-AU" b="1"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223" y="1196752"/>
            <a:ext cx="3445241"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266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980728"/>
            <a:ext cx="5544616" cy="4857403"/>
          </a:xfrm>
        </p:spPr>
        <p:txBody>
          <a:bodyPr>
            <a:normAutofit/>
          </a:bodyPr>
          <a:lstStyle/>
          <a:p>
            <a:pPr marL="0" indent="0">
              <a:buNone/>
            </a:pPr>
            <a:r>
              <a:rPr lang="en-AU" dirty="0" smtClean="0">
                <a:solidFill>
                  <a:schemeClr val="bg1"/>
                </a:solidFill>
              </a:rPr>
              <a:t>©USANA Australia New Zealand</a:t>
            </a:r>
          </a:p>
          <a:p>
            <a:pPr marL="0" indent="0">
              <a:buNone/>
            </a:pPr>
            <a:r>
              <a:rPr lang="en-AU" sz="2400" dirty="0" smtClean="0">
                <a:solidFill>
                  <a:schemeClr val="bg1"/>
                </a:solidFill>
              </a:rPr>
              <a:t>Please do not amend this</a:t>
            </a:r>
          </a:p>
          <a:p>
            <a:pPr marL="0" indent="0"/>
            <a:r>
              <a:rPr lang="en-AU" sz="2400" dirty="0" smtClean="0">
                <a:solidFill>
                  <a:schemeClr val="bg1"/>
                </a:solidFill>
              </a:rPr>
              <a:t>Presentation without permission from </a:t>
            </a:r>
          </a:p>
          <a:p>
            <a:pPr marL="0" indent="0"/>
            <a:r>
              <a:rPr lang="en-AU" sz="2400" dirty="0" smtClean="0">
                <a:solidFill>
                  <a:schemeClr val="bg1"/>
                </a:solidFill>
              </a:rPr>
              <a:t>USANA Health Sciences, </a:t>
            </a:r>
          </a:p>
          <a:p>
            <a:pPr marL="0" indent="0"/>
            <a:r>
              <a:rPr lang="en-AU" sz="2400" dirty="0" smtClean="0">
                <a:solidFill>
                  <a:schemeClr val="bg1"/>
                </a:solidFill>
              </a:rPr>
              <a:t>3 </a:t>
            </a:r>
            <a:r>
              <a:rPr lang="en-AU" sz="2400" dirty="0">
                <a:solidFill>
                  <a:schemeClr val="bg1"/>
                </a:solidFill>
              </a:rPr>
              <a:t>Hudson </a:t>
            </a:r>
            <a:r>
              <a:rPr lang="en-AU" sz="2400" dirty="0" smtClean="0">
                <a:solidFill>
                  <a:schemeClr val="bg1"/>
                </a:solidFill>
              </a:rPr>
              <a:t>Avenue Castle </a:t>
            </a:r>
            <a:r>
              <a:rPr lang="en-AU" sz="2400" dirty="0">
                <a:solidFill>
                  <a:schemeClr val="bg1"/>
                </a:solidFill>
              </a:rPr>
              <a:t>Hill </a:t>
            </a:r>
            <a:r>
              <a:rPr lang="en-AU" sz="2400" dirty="0" smtClean="0">
                <a:solidFill>
                  <a:schemeClr val="bg1"/>
                </a:solidFill>
              </a:rPr>
              <a:t>2154, New </a:t>
            </a:r>
            <a:r>
              <a:rPr lang="en-AU" sz="2400" dirty="0">
                <a:solidFill>
                  <a:schemeClr val="bg1"/>
                </a:solidFill>
              </a:rPr>
              <a:t>South Wales, </a:t>
            </a:r>
            <a:r>
              <a:rPr lang="en-AU" sz="2400" dirty="0" smtClean="0">
                <a:solidFill>
                  <a:schemeClr val="bg1"/>
                </a:solidFill>
              </a:rPr>
              <a:t>AU</a:t>
            </a:r>
          </a:p>
          <a:p>
            <a:pPr marL="0" indent="0"/>
            <a:r>
              <a:rPr lang="en-AU" sz="2400" dirty="0" smtClean="0">
                <a:solidFill>
                  <a:schemeClr val="bg1"/>
                </a:solidFill>
              </a:rPr>
              <a:t>For more information, contact ravinder.lilly@au.usana.com</a:t>
            </a:r>
            <a:endParaRPr lang="en-AU" sz="2400" dirty="0">
              <a:solidFill>
                <a:schemeClr val="bg1"/>
              </a:solidFill>
            </a:endParaRPr>
          </a:p>
        </p:txBody>
      </p:sp>
      <p:sp>
        <p:nvSpPr>
          <p:cNvPr id="4" name="Title 3"/>
          <p:cNvSpPr>
            <a:spLocks noGrp="1"/>
          </p:cNvSpPr>
          <p:nvPr>
            <p:ph type="title"/>
          </p:nvPr>
        </p:nvSpPr>
        <p:spPr>
          <a:xfrm>
            <a:off x="822960" y="188640"/>
            <a:ext cx="7520940" cy="548640"/>
          </a:xfrm>
        </p:spPr>
        <p:txBody>
          <a:bodyPr/>
          <a:lstStyle/>
          <a:p>
            <a:r>
              <a:rPr lang="en-AU" b="1" dirty="0" smtClean="0">
                <a:solidFill>
                  <a:schemeClr val="bg1"/>
                </a:solidFill>
              </a:rPr>
              <a:t>Thanks for listening!</a:t>
            </a:r>
            <a:endParaRPr lang="en-AU" b="1" dirty="0">
              <a:solidFill>
                <a:schemeClr val="bg1"/>
              </a:solidFill>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472" y="1124744"/>
            <a:ext cx="2952000" cy="29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8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156696"/>
            <a:ext cx="5040560" cy="3712464"/>
          </a:xfrm>
        </p:spPr>
        <p:txBody>
          <a:bodyPr>
            <a:normAutofit/>
          </a:bodyPr>
          <a:lstStyle/>
          <a:p>
            <a:pPr marL="0" indent="0">
              <a:buNone/>
            </a:pPr>
            <a:r>
              <a:rPr lang="en-AU" dirty="0" smtClean="0">
                <a:solidFill>
                  <a:schemeClr val="bg1"/>
                </a:solidFill>
              </a:rPr>
              <a:t>CoQ10  produces 95 </a:t>
            </a:r>
            <a:r>
              <a:rPr lang="en-AU" dirty="0">
                <a:solidFill>
                  <a:schemeClr val="bg1"/>
                </a:solidFill>
              </a:rPr>
              <a:t>per cent of your cell’s </a:t>
            </a:r>
            <a:r>
              <a:rPr lang="en-AU" dirty="0" smtClean="0">
                <a:solidFill>
                  <a:schemeClr val="bg1"/>
                </a:solidFill>
              </a:rPr>
              <a:t>energy.</a:t>
            </a:r>
          </a:p>
          <a:p>
            <a:pPr marL="0" indent="0">
              <a:buNone/>
            </a:pPr>
            <a:r>
              <a:rPr lang="en-AU" dirty="0" smtClean="0">
                <a:solidFill>
                  <a:schemeClr val="bg1"/>
                </a:solidFill>
              </a:rPr>
              <a:t>Found </a:t>
            </a:r>
            <a:r>
              <a:rPr lang="en-AU" dirty="0">
                <a:solidFill>
                  <a:schemeClr val="bg1"/>
                </a:solidFill>
              </a:rPr>
              <a:t>in highest concentrations in the inner membrane of the mitochondria. </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48064" y="1196752"/>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822960" y="288072"/>
            <a:ext cx="7520940" cy="548640"/>
          </a:xfrm>
        </p:spPr>
        <p:txBody>
          <a:bodyPr/>
          <a:lstStyle/>
          <a:p>
            <a:r>
              <a:rPr lang="en-AU" b="1" dirty="0" smtClean="0">
                <a:solidFill>
                  <a:schemeClr val="bg1"/>
                </a:solidFill>
              </a:rPr>
              <a:t>Energy producer</a:t>
            </a:r>
            <a:endParaRPr lang="en-AU" b="1" dirty="0">
              <a:solidFill>
                <a:schemeClr val="bg1"/>
              </a:solidFill>
            </a:endParaRPr>
          </a:p>
        </p:txBody>
      </p:sp>
    </p:spTree>
    <p:extLst>
      <p:ext uri="{BB962C8B-B14F-4D97-AF65-F5344CB8AC3E}">
        <p14:creationId xmlns:p14="http://schemas.microsoft.com/office/powerpoint/2010/main" val="393543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320480" cy="3712464"/>
          </a:xfrm>
        </p:spPr>
        <p:txBody>
          <a:bodyPr>
            <a:normAutofit/>
          </a:bodyPr>
          <a:lstStyle/>
          <a:p>
            <a:pPr marL="0" indent="0">
              <a:buNone/>
            </a:pPr>
            <a:r>
              <a:rPr lang="en-AU" dirty="0">
                <a:solidFill>
                  <a:schemeClr val="bg1"/>
                </a:solidFill>
              </a:rPr>
              <a:t>Getting enough CoQ10 is especially important to power  these high energy cells.</a:t>
            </a:r>
          </a:p>
        </p:txBody>
      </p:sp>
      <p:sp>
        <p:nvSpPr>
          <p:cNvPr id="4" name="Title 3"/>
          <p:cNvSpPr>
            <a:spLocks noGrp="1"/>
          </p:cNvSpPr>
          <p:nvPr>
            <p:ph type="title"/>
          </p:nvPr>
        </p:nvSpPr>
        <p:spPr>
          <a:xfrm>
            <a:off x="822960" y="216064"/>
            <a:ext cx="7520940" cy="548640"/>
          </a:xfrm>
        </p:spPr>
        <p:txBody>
          <a:bodyPr/>
          <a:lstStyle/>
          <a:p>
            <a:r>
              <a:rPr lang="en-AU" b="1" dirty="0" smtClean="0">
                <a:solidFill>
                  <a:schemeClr val="bg1"/>
                </a:solidFill>
              </a:rPr>
              <a:t>High energy needs</a:t>
            </a:r>
            <a:endParaRPr lang="en-AU" b="1" dirty="0">
              <a:solidFill>
                <a:schemeClr val="bg1"/>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24744"/>
            <a:ext cx="3600400" cy="33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23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320480" cy="3712464"/>
          </a:xfrm>
        </p:spPr>
        <p:txBody>
          <a:bodyPr>
            <a:normAutofit/>
          </a:bodyPr>
          <a:lstStyle/>
          <a:p>
            <a:pPr marL="0" indent="0">
              <a:buNone/>
            </a:pPr>
            <a:r>
              <a:rPr lang="en-AU" dirty="0" smtClean="0">
                <a:solidFill>
                  <a:schemeClr val="bg1"/>
                </a:solidFill>
              </a:rPr>
              <a:t>Tissues </a:t>
            </a:r>
            <a:r>
              <a:rPr lang="en-AU" dirty="0">
                <a:solidFill>
                  <a:schemeClr val="bg1"/>
                </a:solidFill>
              </a:rPr>
              <a:t>and organs that need a lot of energy have large numbers of mitochondria </a:t>
            </a:r>
            <a:r>
              <a:rPr lang="en-AU" dirty="0" smtClean="0">
                <a:solidFill>
                  <a:schemeClr val="bg1"/>
                </a:solidFill>
              </a:rPr>
              <a:t>e.g. heart</a:t>
            </a:r>
            <a:r>
              <a:rPr lang="en-AU" dirty="0">
                <a:solidFill>
                  <a:schemeClr val="bg1"/>
                </a:solidFill>
              </a:rPr>
              <a:t>, liver and muscle cells. </a:t>
            </a:r>
          </a:p>
        </p:txBody>
      </p:sp>
      <p:sp>
        <p:nvSpPr>
          <p:cNvPr id="4" name="Title 3"/>
          <p:cNvSpPr>
            <a:spLocks noGrp="1"/>
          </p:cNvSpPr>
          <p:nvPr>
            <p:ph type="title"/>
          </p:nvPr>
        </p:nvSpPr>
        <p:spPr>
          <a:xfrm>
            <a:off x="822960" y="216064"/>
            <a:ext cx="7520940" cy="548640"/>
          </a:xfrm>
        </p:spPr>
        <p:txBody>
          <a:bodyPr/>
          <a:lstStyle/>
          <a:p>
            <a:r>
              <a:rPr lang="en-AU" b="1" dirty="0" smtClean="0">
                <a:solidFill>
                  <a:schemeClr val="bg1"/>
                </a:solidFill>
              </a:rPr>
              <a:t>Mitochondria EXPLAINED</a:t>
            </a:r>
            <a:endParaRPr lang="en-AU" b="1"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72" y="1268760"/>
            <a:ext cx="4104000"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20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104456" cy="3712464"/>
          </a:xfrm>
        </p:spPr>
        <p:txBody>
          <a:bodyPr/>
          <a:lstStyle/>
          <a:p>
            <a:pPr marL="0" indent="0">
              <a:buNone/>
            </a:pPr>
            <a:r>
              <a:rPr lang="en-AU" dirty="0" smtClean="0">
                <a:solidFill>
                  <a:schemeClr val="bg1"/>
                </a:solidFill>
              </a:rPr>
              <a:t>Human studies show </a:t>
            </a:r>
            <a:r>
              <a:rPr lang="en-AU" dirty="0">
                <a:solidFill>
                  <a:schemeClr val="bg1"/>
                </a:solidFill>
              </a:rPr>
              <a:t>CoQ10’s </a:t>
            </a:r>
            <a:r>
              <a:rPr lang="en-AU" dirty="0" smtClean="0">
                <a:solidFill>
                  <a:schemeClr val="bg1"/>
                </a:solidFill>
              </a:rPr>
              <a:t>can help to maintain heart health.</a:t>
            </a:r>
            <a:endParaRPr lang="en-AU" dirty="0">
              <a:solidFill>
                <a:schemeClr val="bg1"/>
              </a:solidFill>
            </a:endParaRPr>
          </a:p>
        </p:txBody>
      </p:sp>
      <p:sp>
        <p:nvSpPr>
          <p:cNvPr id="4" name="Title 3"/>
          <p:cNvSpPr>
            <a:spLocks noGrp="1"/>
          </p:cNvSpPr>
          <p:nvPr>
            <p:ph type="title"/>
          </p:nvPr>
        </p:nvSpPr>
        <p:spPr>
          <a:xfrm>
            <a:off x="822960" y="216064"/>
            <a:ext cx="7520940" cy="548640"/>
          </a:xfrm>
        </p:spPr>
        <p:txBody>
          <a:bodyPr/>
          <a:lstStyle/>
          <a:p>
            <a:r>
              <a:rPr lang="en-AU" b="1" dirty="0" smtClean="0">
                <a:solidFill>
                  <a:schemeClr val="bg1"/>
                </a:solidFill>
              </a:rPr>
              <a:t>Heart smart</a:t>
            </a:r>
            <a:endParaRPr lang="en-AU"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464" y="1196752"/>
            <a:ext cx="405000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228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1097280"/>
            <a:ext cx="4320480" cy="3712464"/>
          </a:xfrm>
        </p:spPr>
        <p:txBody>
          <a:bodyPr>
            <a:normAutofit/>
          </a:bodyPr>
          <a:lstStyle/>
          <a:p>
            <a:pPr marL="0" indent="0">
              <a:buNone/>
            </a:pPr>
            <a:r>
              <a:rPr lang="en-AU" dirty="0">
                <a:solidFill>
                  <a:schemeClr val="bg1"/>
                </a:solidFill>
              </a:rPr>
              <a:t>CoQ10 is made in the liver from the amino acid, </a:t>
            </a:r>
            <a:r>
              <a:rPr lang="en-AU" dirty="0" smtClean="0">
                <a:solidFill>
                  <a:schemeClr val="bg1"/>
                </a:solidFill>
              </a:rPr>
              <a:t>tyrosine.</a:t>
            </a:r>
          </a:p>
          <a:p>
            <a:pPr marL="0" indent="0">
              <a:buNone/>
            </a:pPr>
            <a:r>
              <a:rPr lang="en-AU" dirty="0" smtClean="0">
                <a:solidFill>
                  <a:schemeClr val="bg1"/>
                </a:solidFill>
              </a:rPr>
              <a:t>Vitamin C and </a:t>
            </a:r>
            <a:r>
              <a:rPr lang="en-AU" dirty="0">
                <a:solidFill>
                  <a:schemeClr val="bg1"/>
                </a:solidFill>
              </a:rPr>
              <a:t>B vitamins including folic </a:t>
            </a:r>
            <a:r>
              <a:rPr lang="en-AU" dirty="0" smtClean="0">
                <a:solidFill>
                  <a:schemeClr val="bg1"/>
                </a:solidFill>
              </a:rPr>
              <a:t>acid are also needed to make  CoQ10.</a:t>
            </a:r>
            <a:endParaRPr lang="en-AU" dirty="0">
              <a:solidFill>
                <a:schemeClr val="bg1"/>
              </a:solidFill>
            </a:endParaRPr>
          </a:p>
          <a:p>
            <a:pPr marL="0" indent="0">
              <a:buNone/>
            </a:pPr>
            <a:endParaRPr lang="en-AU" dirty="0"/>
          </a:p>
        </p:txBody>
      </p:sp>
      <p:sp>
        <p:nvSpPr>
          <p:cNvPr id="4" name="Title 3"/>
          <p:cNvSpPr>
            <a:spLocks noGrp="1"/>
          </p:cNvSpPr>
          <p:nvPr>
            <p:ph type="title"/>
          </p:nvPr>
        </p:nvSpPr>
        <p:spPr>
          <a:xfrm>
            <a:off x="822960" y="72048"/>
            <a:ext cx="7520940" cy="548640"/>
          </a:xfrm>
        </p:spPr>
        <p:txBody>
          <a:bodyPr>
            <a:normAutofit/>
          </a:bodyPr>
          <a:lstStyle/>
          <a:p>
            <a:r>
              <a:rPr lang="en-AU" b="1" dirty="0" smtClean="0">
                <a:solidFill>
                  <a:schemeClr val="bg1"/>
                </a:solidFill>
              </a:rPr>
              <a:t>Made by the body for the body</a:t>
            </a:r>
            <a:endParaRPr lang="en-AU" b="1" dirty="0">
              <a:solidFill>
                <a:schemeClr val="bg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208" y="1196752"/>
            <a:ext cx="4064256"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652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980728"/>
            <a:ext cx="4176464" cy="3712464"/>
          </a:xfrm>
        </p:spPr>
        <p:txBody>
          <a:bodyPr>
            <a:normAutofit/>
          </a:bodyPr>
          <a:lstStyle/>
          <a:p>
            <a:pPr marL="0" indent="0">
              <a:buNone/>
            </a:pPr>
            <a:r>
              <a:rPr lang="en-AU" dirty="0" smtClean="0">
                <a:solidFill>
                  <a:schemeClr val="bg1"/>
                </a:solidFill>
              </a:rPr>
              <a:t>CoQ10 is found in foods </a:t>
            </a:r>
            <a:r>
              <a:rPr lang="en-AU" dirty="0">
                <a:solidFill>
                  <a:schemeClr val="bg1"/>
                </a:solidFill>
              </a:rPr>
              <a:t>such as liver, kidney, whole grains, oily fish including tuna, peanuts, walnuts, chicken, canola and soybean oil.</a:t>
            </a:r>
          </a:p>
          <a:p>
            <a:pPr marL="0" indent="0">
              <a:buNone/>
            </a:pPr>
            <a:endParaRPr lang="en-AU" dirty="0"/>
          </a:p>
        </p:txBody>
      </p:sp>
      <p:sp>
        <p:nvSpPr>
          <p:cNvPr id="4" name="Title 3"/>
          <p:cNvSpPr>
            <a:spLocks noGrp="1"/>
          </p:cNvSpPr>
          <p:nvPr>
            <p:ph type="title"/>
          </p:nvPr>
        </p:nvSpPr>
        <p:spPr>
          <a:xfrm>
            <a:off x="822960" y="216064"/>
            <a:ext cx="7520940" cy="548640"/>
          </a:xfrm>
        </p:spPr>
        <p:txBody>
          <a:bodyPr/>
          <a:lstStyle/>
          <a:p>
            <a:r>
              <a:rPr lang="en-AU" b="1" dirty="0" smtClean="0">
                <a:solidFill>
                  <a:schemeClr val="bg1"/>
                </a:solidFill>
              </a:rPr>
              <a:t>Find it in foods</a:t>
            </a:r>
            <a:endParaRPr lang="en-AU" b="1" dirty="0">
              <a:solidFill>
                <a:schemeClr val="bg1"/>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804" y="1268760"/>
            <a:ext cx="4067676"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92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Marketing\Marketing Creative\Editorial\Product of the month September 2013 Co Q10\POM CoQuinone 100 PP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1"/>
          </p:nvPr>
        </p:nvSpPr>
        <p:spPr>
          <a:xfrm>
            <a:off x="251520" y="896128"/>
            <a:ext cx="4320480" cy="3973032"/>
          </a:xfrm>
        </p:spPr>
        <p:txBody>
          <a:bodyPr>
            <a:normAutofit/>
          </a:bodyPr>
          <a:lstStyle/>
          <a:p>
            <a:pPr marL="0" indent="0">
              <a:buNone/>
            </a:pPr>
            <a:r>
              <a:rPr lang="en-AU" dirty="0">
                <a:solidFill>
                  <a:schemeClr val="bg1"/>
                </a:solidFill>
              </a:rPr>
              <a:t>Cells get the energy or fuel they need via a complex set of processes. These happen in the mitochondria, parts of the cells where energy is </a:t>
            </a:r>
            <a:r>
              <a:rPr lang="en-AU" dirty="0" smtClean="0">
                <a:solidFill>
                  <a:schemeClr val="bg1"/>
                </a:solidFill>
              </a:rPr>
              <a:t>stored. </a:t>
            </a:r>
            <a:endParaRPr lang="en-AU" dirty="0">
              <a:solidFill>
                <a:schemeClr val="bg1"/>
              </a:solidFill>
            </a:endParaRPr>
          </a:p>
        </p:txBody>
      </p:sp>
      <p:sp>
        <p:nvSpPr>
          <p:cNvPr id="4" name="Title 3"/>
          <p:cNvSpPr>
            <a:spLocks noGrp="1"/>
          </p:cNvSpPr>
          <p:nvPr>
            <p:ph type="title"/>
          </p:nvPr>
        </p:nvSpPr>
        <p:spPr>
          <a:xfrm>
            <a:off x="822960" y="332656"/>
            <a:ext cx="7520940" cy="548640"/>
          </a:xfrm>
        </p:spPr>
        <p:txBody>
          <a:bodyPr>
            <a:normAutofit fontScale="90000"/>
          </a:bodyPr>
          <a:lstStyle/>
          <a:p>
            <a:r>
              <a:rPr lang="en-AU" b="1" dirty="0">
                <a:solidFill>
                  <a:schemeClr val="bg1"/>
                </a:solidFill>
              </a:rPr>
              <a:t>How </a:t>
            </a:r>
            <a:r>
              <a:rPr lang="en-AU" b="1" dirty="0" smtClean="0">
                <a:solidFill>
                  <a:schemeClr val="bg1"/>
                </a:solidFill>
              </a:rPr>
              <a:t>it works</a:t>
            </a:r>
            <a:r>
              <a:rPr lang="en-AU" dirty="0"/>
              <a:t/>
            </a:r>
            <a:br>
              <a:rPr lang="en-AU" dirty="0"/>
            </a:b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80" y="980728"/>
            <a:ext cx="4080000"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24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864</TotalTime>
  <Words>1418</Words>
  <Application>Microsoft Office PowerPoint</Application>
  <PresentationFormat>On-screen Show (4:3)</PresentationFormat>
  <Paragraphs>126</Paragraphs>
  <Slides>29</Slides>
  <Notes>11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Austin</vt:lpstr>
      <vt:lpstr>Angles</vt:lpstr>
      <vt:lpstr>PowerPoint Presentation</vt:lpstr>
      <vt:lpstr>Fuel your cellular engines! </vt:lpstr>
      <vt:lpstr>Energy producer</vt:lpstr>
      <vt:lpstr>High energy needs</vt:lpstr>
      <vt:lpstr>Mitochondria EXPLAINED</vt:lpstr>
      <vt:lpstr>Heart smart</vt:lpstr>
      <vt:lpstr>Made by the body for the body</vt:lpstr>
      <vt:lpstr>Find it in foods</vt:lpstr>
      <vt:lpstr>How it works </vt:lpstr>
      <vt:lpstr>Made in mitochondria </vt:lpstr>
      <vt:lpstr>So how does CoQ10 work? </vt:lpstr>
      <vt:lpstr>What about deficiency? </vt:lpstr>
      <vt:lpstr>Correcting deficiency </vt:lpstr>
      <vt:lpstr>Antioxidant action</vt:lpstr>
      <vt:lpstr>Running out of fuel?</vt:lpstr>
      <vt:lpstr>Powering our athletes</vt:lpstr>
      <vt:lpstr>Could your engines do with a boost?</vt:lpstr>
      <vt:lpstr>According to Action for ME…</vt:lpstr>
      <vt:lpstr>Heart Failure 2013 Congress…</vt:lpstr>
      <vt:lpstr>Are you getting enough?</vt:lpstr>
      <vt:lpstr>USANA’s  CoQuinone </vt:lpstr>
      <vt:lpstr>Start your engines! </vt:lpstr>
      <vt:lpstr>Contains Alpha lipoic acid </vt:lpstr>
      <vt:lpstr>better bioavailability </vt:lpstr>
      <vt:lpstr>better bioavailability </vt:lpstr>
      <vt:lpstr>Testing the best! </vt:lpstr>
      <vt:lpstr>Daily dosage</vt:lpstr>
      <vt:lpstr>Please remember!</vt:lpstr>
      <vt:lpstr>Thanks for listening!</vt:lpstr>
    </vt:vector>
  </TitlesOfParts>
  <Company>USANA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RavinderL14</dc:creator>
  <cp:lastModifiedBy>RavinderL14</cp:lastModifiedBy>
  <cp:revision>52</cp:revision>
  <dcterms:created xsi:type="dcterms:W3CDTF">2013-08-08T23:00:03Z</dcterms:created>
  <dcterms:modified xsi:type="dcterms:W3CDTF">2013-09-22T23:08:20Z</dcterms:modified>
  <cp:contentStatus/>
</cp:coreProperties>
</file>