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8" r:id="rId15"/>
    <p:sldId id="269" r:id="rId16"/>
    <p:sldId id="279" r:id="rId17"/>
    <p:sldId id="270" r:id="rId18"/>
    <p:sldId id="281" r:id="rId19"/>
    <p:sldId id="271" r:id="rId20"/>
    <p:sldId id="280" r:id="rId21"/>
    <p:sldId id="272" r:id="rId22"/>
    <p:sldId id="282" r:id="rId23"/>
    <p:sldId id="283" r:id="rId24"/>
    <p:sldId id="273" r:id="rId25"/>
    <p:sldId id="284" r:id="rId26"/>
    <p:sldId id="274" r:id="rId27"/>
    <p:sldId id="27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30" autoAdjust="0"/>
  </p:normalViewPr>
  <p:slideViewPr>
    <p:cSldViewPr>
      <p:cViewPr varScale="1">
        <p:scale>
          <a:sx n="70" d="100"/>
          <a:sy n="70" d="100"/>
        </p:scale>
        <p:origin x="-69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FA8023-B4E1-412B-94D2-251983D4B608}" type="datetimeFigureOut">
              <a:rPr lang="en-AU" smtClean="0"/>
              <a:t>2/04/2013</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1D587E-8771-4D71-8C2F-29E6EFDAA186}" type="slidenum">
              <a:rPr lang="en-AU" smtClean="0"/>
              <a:t>‹#›</a:t>
            </a:fld>
            <a:endParaRPr lang="en-AU" dirty="0"/>
          </a:p>
        </p:txBody>
      </p:sp>
    </p:spTree>
    <p:extLst>
      <p:ext uri="{BB962C8B-B14F-4D97-AF65-F5344CB8AC3E}">
        <p14:creationId xmlns:p14="http://schemas.microsoft.com/office/powerpoint/2010/main" val="3304592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oodstandards.gov.au/scienceandeducation/factsheets/factsheets/iodinefortification/iodineinfood.cfm"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nhmrc.gov.au/_files_nhmrc/publications/attachments/new45_statement.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oodstandards.gov.au/scienceandeducation/factsheets/factsheets/iodinefortification/iodineinfood.cf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nhmrc.gov.au/_files_nhmrc/publications/attachments/new45_statement.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deakin.edu.au/news/2012/160112vitaminddeficiency.php"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ods.od.nih.gov/factsheets/VitaminD-QuickFact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betterhealth.vic.gov.au/bhcv2/bhcarticles.nsf/pages/Pregnancy_and_die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bg1"/>
                </a:solidFill>
              </a:rPr>
              <a:t>recent dietary guidelines released by the National Health and Medical Research Council (NHMRC) focus on regular exercise as well as a healthy diet as being a side-by-side essentials for good health. It’s a powerful combo for body and mind health.</a:t>
            </a:r>
            <a:endParaRPr lang="en-AU" dirty="0"/>
          </a:p>
        </p:txBody>
      </p:sp>
      <p:sp>
        <p:nvSpPr>
          <p:cNvPr id="4" name="Slide Number Placeholder 3"/>
          <p:cNvSpPr>
            <a:spLocks noGrp="1"/>
          </p:cNvSpPr>
          <p:nvPr>
            <p:ph type="sldNum" sz="quarter" idx="10"/>
          </p:nvPr>
        </p:nvSpPr>
        <p:spPr/>
        <p:txBody>
          <a:bodyPr/>
          <a:lstStyle/>
          <a:p>
            <a:fld id="{841D587E-8771-4D71-8C2F-29E6EFDAA186}" type="slidenum">
              <a:rPr lang="en-AU" smtClean="0"/>
              <a:t>2</a:t>
            </a:fld>
            <a:endParaRPr lang="en-AU" dirty="0"/>
          </a:p>
        </p:txBody>
      </p:sp>
    </p:spTree>
    <p:extLst>
      <p:ext uri="{BB962C8B-B14F-4D97-AF65-F5344CB8AC3E}">
        <p14:creationId xmlns:p14="http://schemas.microsoft.com/office/powerpoint/2010/main" val="3217625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bg1"/>
                </a:solidFill>
              </a:rPr>
              <a:t>After milk-producers switched from using iodine-based to chlorine-based cleaners to clean dairy equipment, and more people ditched iodised table salt for gourmet salt – or much less in general – iodine deficiency became an issue in Australia and New Zealand. Mild-to-moderate iodine deficiency has been seen in Australia and New Zealand since the early 2000s. </a:t>
            </a:r>
          </a:p>
          <a:p>
            <a:r>
              <a:rPr lang="en-AU" dirty="0" smtClean="0">
                <a:solidFill>
                  <a:schemeClr val="bg1"/>
                </a:solidFill>
              </a:rPr>
              <a:t>According to FSANZ, ‘Iodine is in many foods, but much of the Australian and New Zealand food supply is now low in iodine, which has led to widespread iodine deficiency.’ Also: ‘The actual iodine content of food will vary depending on where it is grown and how it is made.’</a:t>
            </a:r>
          </a:p>
          <a:p>
            <a:r>
              <a:rPr lang="en-AU" dirty="0" smtClean="0">
                <a:solidFill>
                  <a:schemeClr val="bg1"/>
                </a:solidFill>
              </a:rPr>
              <a:t>Now that bread manufacturers use iodised salt to make bread (except organic bread), many of us get more iodine, but not enough to meet the needs of pregnant and breastfeeding women. Lack of iodine can lead to learning difficulties in the baby. Seafood is a good source of iodine as is seaweed and sushi but sushi is not recommended in pregnancy because it contains raw fish which should be avoided during pregnancy to prevent the small risk illness/mercury build up.</a:t>
            </a:r>
          </a:p>
          <a:p>
            <a:r>
              <a:rPr lang="en-AU" b="1" dirty="0" smtClean="0">
                <a:solidFill>
                  <a:schemeClr val="bg1"/>
                </a:solidFill>
              </a:rPr>
              <a:t>Supplemental information</a:t>
            </a:r>
            <a:endParaRPr lang="en-AU" dirty="0" smtClean="0">
              <a:solidFill>
                <a:schemeClr val="bg1"/>
              </a:solidFill>
            </a:endParaRPr>
          </a:p>
          <a:p>
            <a:pPr lvl="0"/>
            <a:r>
              <a:rPr lang="en-AU" dirty="0" smtClean="0">
                <a:solidFill>
                  <a:schemeClr val="bg1"/>
                </a:solidFill>
              </a:rPr>
              <a:t>All women should take a supplement that contains iodine.</a:t>
            </a:r>
          </a:p>
          <a:p>
            <a:pPr lvl="0"/>
            <a:r>
              <a:rPr lang="en-AU" dirty="0" smtClean="0">
                <a:solidFill>
                  <a:schemeClr val="bg1"/>
                </a:solidFill>
              </a:rPr>
              <a:t>During pregnancy, the NHMRC and the New Zealand Ministry of Health recommend that women take 220μg of iodine per day. Women who are breastfeeding should have 270μg per day.</a:t>
            </a:r>
          </a:p>
          <a:p>
            <a:pPr lvl="0"/>
            <a:r>
              <a:rPr lang="en-AU" b="1" dirty="0" smtClean="0">
                <a:solidFill>
                  <a:schemeClr val="bg1"/>
                </a:solidFill>
              </a:rPr>
              <a:t>Essentials</a:t>
            </a:r>
            <a:r>
              <a:rPr lang="en-AU" dirty="0" smtClean="0">
                <a:solidFill>
                  <a:schemeClr val="bg1"/>
                </a:solidFill>
              </a:rPr>
              <a:t> contains 300mcg iodine per four tablet daily dose so it’s suitable for pregnancy and breastfeeding.</a:t>
            </a:r>
          </a:p>
          <a:p>
            <a:r>
              <a:rPr lang="en-US" dirty="0" smtClean="0">
                <a:solidFill>
                  <a:schemeClr val="bg1"/>
                </a:solidFill>
              </a:rPr>
              <a:t>Food Standards Australia New Zealand. Iodine in food last reviewed September 2012. Accessed 22 March 2013. Available from: </a:t>
            </a:r>
            <a:r>
              <a:rPr lang="en-US" u="sng" dirty="0" smtClean="0">
                <a:solidFill>
                  <a:schemeClr val="bg1"/>
                </a:solidFill>
                <a:hlinkClick r:id="rId3"/>
              </a:rPr>
              <a:t>http://www.foodstandards.gov.au/scienceandeducation/factsheets/factsheets/iodinefortification/iodineinfood.cfm</a:t>
            </a:r>
            <a:r>
              <a:rPr lang="en-US" dirty="0" smtClean="0">
                <a:solidFill>
                  <a:schemeClr val="bg1"/>
                </a:solidFill>
              </a:rPr>
              <a:t> </a:t>
            </a:r>
            <a:endParaRPr lang="en-AU" dirty="0" smtClean="0">
              <a:solidFill>
                <a:schemeClr val="bg1"/>
              </a:solidFill>
            </a:endParaRPr>
          </a:p>
          <a:p>
            <a:r>
              <a:rPr lang="en-AU" dirty="0" smtClean="0">
                <a:solidFill>
                  <a:schemeClr val="bg1"/>
                </a:solidFill>
              </a:rPr>
              <a:t> </a:t>
            </a:r>
          </a:p>
          <a:p>
            <a:r>
              <a:rPr lang="en-US" dirty="0" smtClean="0">
                <a:solidFill>
                  <a:schemeClr val="bg1"/>
                </a:solidFill>
              </a:rPr>
              <a:t>NHMRC Public Statement. Iodine supplementation for pregnant and breastfeeding women.  Accessed 22 March 2013. Available from: </a:t>
            </a:r>
            <a:r>
              <a:rPr lang="en-US" u="sng" dirty="0" smtClean="0">
                <a:solidFill>
                  <a:schemeClr val="bg1"/>
                </a:solidFill>
                <a:hlinkClick r:id="rId4"/>
              </a:rPr>
              <a:t>http://www.nhmrc.gov.au/_files_nhmrc/publications/attachments/new45_statement.pdf</a:t>
            </a:r>
            <a:r>
              <a:rPr lang="en-US" dirty="0" smtClean="0">
                <a:solidFill>
                  <a:schemeClr val="bg1"/>
                </a:solidFill>
              </a:rPr>
              <a:t> </a:t>
            </a:r>
            <a:endParaRPr lang="en-AU" dirty="0" smtClean="0">
              <a:solidFill>
                <a:schemeClr val="bg1"/>
              </a:solidFill>
            </a:endParaRPr>
          </a:p>
          <a:p>
            <a:endParaRPr lang="en-AU" dirty="0"/>
          </a:p>
        </p:txBody>
      </p:sp>
      <p:sp>
        <p:nvSpPr>
          <p:cNvPr id="4" name="Slide Number Placeholder 3"/>
          <p:cNvSpPr>
            <a:spLocks noGrp="1"/>
          </p:cNvSpPr>
          <p:nvPr>
            <p:ph type="sldNum" sz="quarter" idx="10"/>
          </p:nvPr>
        </p:nvSpPr>
        <p:spPr/>
        <p:txBody>
          <a:bodyPr/>
          <a:lstStyle/>
          <a:p>
            <a:fld id="{841D587E-8771-4D71-8C2F-29E6EFDAA186}" type="slidenum">
              <a:rPr lang="en-AU" smtClean="0"/>
              <a:t>15</a:t>
            </a:fld>
            <a:endParaRPr lang="en-AU" dirty="0"/>
          </a:p>
        </p:txBody>
      </p:sp>
    </p:spTree>
    <p:extLst>
      <p:ext uri="{BB962C8B-B14F-4D97-AF65-F5344CB8AC3E}">
        <p14:creationId xmlns:p14="http://schemas.microsoft.com/office/powerpoint/2010/main" val="2753104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solidFill>
                  <a:schemeClr val="bg1"/>
                </a:solidFill>
              </a:rPr>
              <a:t>Supplemental information</a:t>
            </a:r>
            <a:endParaRPr lang="en-AU" dirty="0" smtClean="0">
              <a:solidFill>
                <a:schemeClr val="bg1"/>
              </a:solidFill>
            </a:endParaRPr>
          </a:p>
          <a:p>
            <a:pPr lvl="0"/>
            <a:r>
              <a:rPr lang="en-AU" dirty="0" smtClean="0">
                <a:solidFill>
                  <a:schemeClr val="bg1"/>
                </a:solidFill>
              </a:rPr>
              <a:t>All women should take a supplement that contains iodine.</a:t>
            </a:r>
          </a:p>
          <a:p>
            <a:pPr lvl="0"/>
            <a:r>
              <a:rPr lang="en-AU" dirty="0" smtClean="0">
                <a:solidFill>
                  <a:schemeClr val="bg1"/>
                </a:solidFill>
              </a:rPr>
              <a:t>During pregnancy, the NHMRC and the New Zealand Ministry of Health recommend that women take 220μg of iodine per day. Women who are breastfeeding should have 270μg per day.</a:t>
            </a:r>
          </a:p>
          <a:p>
            <a:pPr lvl="0"/>
            <a:r>
              <a:rPr lang="en-AU" b="1" dirty="0" smtClean="0">
                <a:solidFill>
                  <a:schemeClr val="bg1"/>
                </a:solidFill>
              </a:rPr>
              <a:t>Essentials</a:t>
            </a:r>
            <a:r>
              <a:rPr lang="en-AU" dirty="0" smtClean="0">
                <a:solidFill>
                  <a:schemeClr val="bg1"/>
                </a:solidFill>
              </a:rPr>
              <a:t> contains 300mcg iodine per four tablet daily dose so it’s suitable for pregnancy and breastfeeding.</a:t>
            </a:r>
          </a:p>
          <a:p>
            <a:r>
              <a:rPr lang="en-US" dirty="0" smtClean="0">
                <a:solidFill>
                  <a:schemeClr val="bg1"/>
                </a:solidFill>
              </a:rPr>
              <a:t>Food Standards Australia New Zealand. Iodine in food last reviewed September 2012. Accessed 22 March 2013. Available from: </a:t>
            </a:r>
            <a:r>
              <a:rPr lang="en-US" u="sng" dirty="0" smtClean="0">
                <a:solidFill>
                  <a:schemeClr val="bg1"/>
                </a:solidFill>
                <a:hlinkClick r:id="rId3"/>
              </a:rPr>
              <a:t>http://www.foodstandards.gov.au/scienceandeducation/factsheets/factsheets/iodinefortification/iodineinfood.cfm</a:t>
            </a:r>
            <a:r>
              <a:rPr lang="en-US" dirty="0" smtClean="0">
                <a:solidFill>
                  <a:schemeClr val="bg1"/>
                </a:solidFill>
              </a:rPr>
              <a:t> </a:t>
            </a:r>
            <a:endParaRPr lang="en-AU" dirty="0" smtClean="0">
              <a:solidFill>
                <a:schemeClr val="bg1"/>
              </a:solidFill>
            </a:endParaRPr>
          </a:p>
          <a:p>
            <a:r>
              <a:rPr lang="en-AU" dirty="0" smtClean="0">
                <a:solidFill>
                  <a:schemeClr val="bg1"/>
                </a:solidFill>
              </a:rPr>
              <a:t> </a:t>
            </a:r>
          </a:p>
          <a:p>
            <a:r>
              <a:rPr lang="en-US" dirty="0" smtClean="0">
                <a:solidFill>
                  <a:schemeClr val="bg1"/>
                </a:solidFill>
              </a:rPr>
              <a:t>NHMRC Public Statement. Iodine supplementation for pregnant and breastfeeding women.  Accessed 22 March 2013. Available from: </a:t>
            </a:r>
            <a:r>
              <a:rPr lang="en-US" u="sng" dirty="0" smtClean="0">
                <a:solidFill>
                  <a:schemeClr val="bg1"/>
                </a:solidFill>
                <a:hlinkClick r:id="rId4"/>
              </a:rPr>
              <a:t>http://www.nhmrc.gov.au/_files_nhmrc/publications/attachments/new45_statement.pdf</a:t>
            </a:r>
            <a:r>
              <a:rPr lang="en-US" dirty="0" smtClean="0">
                <a:solidFill>
                  <a:schemeClr val="bg1"/>
                </a:solidFill>
              </a:rPr>
              <a:t> </a:t>
            </a:r>
            <a:endParaRPr lang="en-AU" dirty="0" smtClean="0">
              <a:solidFill>
                <a:schemeClr val="bg1"/>
              </a:solidFill>
            </a:endParaRPr>
          </a:p>
          <a:p>
            <a:endParaRPr lang="en-AU" dirty="0"/>
          </a:p>
        </p:txBody>
      </p:sp>
      <p:sp>
        <p:nvSpPr>
          <p:cNvPr id="4" name="Slide Number Placeholder 3"/>
          <p:cNvSpPr>
            <a:spLocks noGrp="1"/>
          </p:cNvSpPr>
          <p:nvPr>
            <p:ph type="sldNum" sz="quarter" idx="10"/>
          </p:nvPr>
        </p:nvSpPr>
        <p:spPr/>
        <p:txBody>
          <a:bodyPr/>
          <a:lstStyle/>
          <a:p>
            <a:fld id="{841D587E-8771-4D71-8C2F-29E6EFDAA186}" type="slidenum">
              <a:rPr lang="en-AU" smtClean="0"/>
              <a:t>16</a:t>
            </a:fld>
            <a:endParaRPr lang="en-AU" dirty="0"/>
          </a:p>
        </p:txBody>
      </p:sp>
    </p:spTree>
    <p:extLst>
      <p:ext uri="{BB962C8B-B14F-4D97-AF65-F5344CB8AC3E}">
        <p14:creationId xmlns:p14="http://schemas.microsoft.com/office/powerpoint/2010/main" val="2753104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bg1"/>
                </a:solidFill>
              </a:rPr>
              <a:t>Scientists are continuing to find more and more problems relating to inadequate vitamin D and have set the safe upper limit as being 100mcg (4000 IU). </a:t>
            </a:r>
          </a:p>
          <a:p>
            <a:endParaRPr lang="en-AU" dirty="0"/>
          </a:p>
        </p:txBody>
      </p:sp>
      <p:sp>
        <p:nvSpPr>
          <p:cNvPr id="4" name="Slide Number Placeholder 3"/>
          <p:cNvSpPr>
            <a:spLocks noGrp="1"/>
          </p:cNvSpPr>
          <p:nvPr>
            <p:ph type="sldNum" sz="quarter" idx="10"/>
          </p:nvPr>
        </p:nvSpPr>
        <p:spPr/>
        <p:txBody>
          <a:bodyPr/>
          <a:lstStyle/>
          <a:p>
            <a:fld id="{841D587E-8771-4D71-8C2F-29E6EFDAA186}" type="slidenum">
              <a:rPr lang="en-AU" smtClean="0"/>
              <a:t>17</a:t>
            </a:fld>
            <a:endParaRPr lang="en-AU" dirty="0"/>
          </a:p>
        </p:txBody>
      </p:sp>
    </p:spTree>
    <p:extLst>
      <p:ext uri="{BB962C8B-B14F-4D97-AF65-F5344CB8AC3E}">
        <p14:creationId xmlns:p14="http://schemas.microsoft.com/office/powerpoint/2010/main" val="1551714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bg1"/>
                </a:solidFill>
              </a:rPr>
              <a:t>Vitamin D deficiency strikes one-third of AustralianDeakin University</a:t>
            </a:r>
            <a:r>
              <a:rPr lang="zh-CN" altLang="en-US" dirty="0" smtClean="0">
                <a:solidFill>
                  <a:schemeClr val="bg1"/>
                </a:solidFill>
              </a:rPr>
              <a:t>一 </a:t>
            </a:r>
            <a:r>
              <a:rPr lang="en-AU" dirty="0" smtClean="0">
                <a:solidFill>
                  <a:schemeClr val="bg1"/>
                </a:solidFill>
              </a:rPr>
              <a:t>16 January2012. </a:t>
            </a:r>
            <a:r>
              <a:rPr lang="en-US" dirty="0" smtClean="0">
                <a:solidFill>
                  <a:schemeClr val="bg1"/>
                </a:solidFill>
              </a:rPr>
              <a:t>Accessed 22 March 2013. Available from:  </a:t>
            </a:r>
            <a:r>
              <a:rPr lang="en-AU" u="sng" dirty="0" smtClean="0">
                <a:solidFill>
                  <a:schemeClr val="bg1"/>
                </a:solidFill>
                <a:hlinkClick r:id="rId3"/>
              </a:rPr>
              <a:t>http://www.deakin.edu.au/news/2012/160112vitaminddeficiency.php</a:t>
            </a:r>
            <a:endParaRPr lang="en-AU" dirty="0" smtClean="0">
              <a:solidFill>
                <a:schemeClr val="bg1"/>
              </a:solidFill>
            </a:endParaRPr>
          </a:p>
          <a:p>
            <a:r>
              <a:rPr lang="en-AU" dirty="0" smtClean="0">
                <a:solidFill>
                  <a:schemeClr val="bg1"/>
                </a:solidFill>
              </a:rPr>
              <a:t> </a:t>
            </a:r>
          </a:p>
          <a:p>
            <a:r>
              <a:rPr lang="en-AU" dirty="0" smtClean="0">
                <a:solidFill>
                  <a:schemeClr val="bg1"/>
                </a:solidFill>
              </a:rPr>
              <a:t> </a:t>
            </a:r>
          </a:p>
          <a:p>
            <a:r>
              <a:rPr lang="en-AU" dirty="0" smtClean="0">
                <a:solidFill>
                  <a:schemeClr val="bg1"/>
                </a:solidFill>
              </a:rPr>
              <a:t>Office of Dietary Supplements. National Institutes of Health. Dietary Supplement Fact Sheet: Vitamin D. Last reviewed 24 June 2011. </a:t>
            </a:r>
            <a:r>
              <a:rPr lang="en-US" dirty="0" smtClean="0">
                <a:solidFill>
                  <a:schemeClr val="bg1"/>
                </a:solidFill>
              </a:rPr>
              <a:t>Accessed 22 March 2013. Available from:  </a:t>
            </a:r>
            <a:r>
              <a:rPr lang="en-AU" u="sng" dirty="0" smtClean="0">
                <a:solidFill>
                  <a:schemeClr val="bg1"/>
                </a:solidFill>
                <a:hlinkClick r:id="rId4"/>
              </a:rPr>
              <a:t>http://ods.od.nih.gov/factsheets/VitaminD-QuickFacts/</a:t>
            </a:r>
            <a:r>
              <a:rPr lang="en-AU" dirty="0" smtClean="0">
                <a:solidFill>
                  <a:schemeClr val="bg1"/>
                </a:solidFill>
              </a:rPr>
              <a:t> </a:t>
            </a:r>
          </a:p>
          <a:p>
            <a:endParaRPr lang="en-AU" dirty="0"/>
          </a:p>
        </p:txBody>
      </p:sp>
      <p:sp>
        <p:nvSpPr>
          <p:cNvPr id="4" name="Slide Number Placeholder 3"/>
          <p:cNvSpPr>
            <a:spLocks noGrp="1"/>
          </p:cNvSpPr>
          <p:nvPr>
            <p:ph type="sldNum" sz="quarter" idx="10"/>
          </p:nvPr>
        </p:nvSpPr>
        <p:spPr/>
        <p:txBody>
          <a:bodyPr/>
          <a:lstStyle/>
          <a:p>
            <a:fld id="{841D587E-8771-4D71-8C2F-29E6EFDAA186}" type="slidenum">
              <a:rPr lang="en-AU" smtClean="0"/>
              <a:t>18</a:t>
            </a:fld>
            <a:endParaRPr lang="en-AU" dirty="0"/>
          </a:p>
        </p:txBody>
      </p:sp>
    </p:spTree>
    <p:extLst>
      <p:ext uri="{BB962C8B-B14F-4D97-AF65-F5344CB8AC3E}">
        <p14:creationId xmlns:p14="http://schemas.microsoft.com/office/powerpoint/2010/main" val="2380777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Vegemite</a:t>
            </a:r>
            <a:r>
              <a:rPr lang="en-AU" baseline="0" dirty="0" smtClean="0"/>
              <a:t> does not contain vitamin B12 but Marmite does.</a:t>
            </a:r>
            <a:endParaRPr lang="en-AU" dirty="0"/>
          </a:p>
        </p:txBody>
      </p:sp>
      <p:sp>
        <p:nvSpPr>
          <p:cNvPr id="4" name="Slide Number Placeholder 3"/>
          <p:cNvSpPr>
            <a:spLocks noGrp="1"/>
          </p:cNvSpPr>
          <p:nvPr>
            <p:ph type="sldNum" sz="quarter" idx="10"/>
          </p:nvPr>
        </p:nvSpPr>
        <p:spPr/>
        <p:txBody>
          <a:bodyPr/>
          <a:lstStyle/>
          <a:p>
            <a:fld id="{841D587E-8771-4D71-8C2F-29E6EFDAA186}" type="slidenum">
              <a:rPr lang="en-AU" smtClean="0"/>
              <a:t>20</a:t>
            </a:fld>
            <a:endParaRPr lang="en-AU" dirty="0"/>
          </a:p>
        </p:txBody>
      </p:sp>
    </p:spTree>
    <p:extLst>
      <p:ext uri="{BB962C8B-B14F-4D97-AF65-F5344CB8AC3E}">
        <p14:creationId xmlns:p14="http://schemas.microsoft.com/office/powerpoint/2010/main" val="1533867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bg1"/>
                </a:solidFill>
              </a:rPr>
              <a:t>Dr Anne Clarke from Sydney’s Fertility First which aims to help couples with pregnancy: ‘If more than 20 per cent of the sperm have evidence of DNA damage, the couple's chances of getting pregnant is significantly reduced and the risk of miscarriage is three to four times higher,’ </a:t>
            </a:r>
          </a:p>
          <a:p>
            <a:r>
              <a:rPr lang="en-AU" dirty="0" smtClean="0">
                <a:solidFill>
                  <a:schemeClr val="bg1"/>
                </a:solidFill>
              </a:rPr>
              <a:t>Although diet is not the only factor, it is an important one. So a healthy antioxidant rich diet is an essential for men, too</a:t>
            </a:r>
            <a:endParaRPr lang="en-AU" dirty="0"/>
          </a:p>
        </p:txBody>
      </p:sp>
      <p:sp>
        <p:nvSpPr>
          <p:cNvPr id="4" name="Slide Number Placeholder 3"/>
          <p:cNvSpPr>
            <a:spLocks noGrp="1"/>
          </p:cNvSpPr>
          <p:nvPr>
            <p:ph type="sldNum" sz="quarter" idx="10"/>
          </p:nvPr>
        </p:nvSpPr>
        <p:spPr/>
        <p:txBody>
          <a:bodyPr/>
          <a:lstStyle/>
          <a:p>
            <a:fld id="{841D587E-8771-4D71-8C2F-29E6EFDAA186}" type="slidenum">
              <a:rPr lang="en-AU" smtClean="0"/>
              <a:t>21</a:t>
            </a:fld>
            <a:endParaRPr lang="en-AU" dirty="0"/>
          </a:p>
        </p:txBody>
      </p:sp>
    </p:spTree>
    <p:extLst>
      <p:ext uri="{BB962C8B-B14F-4D97-AF65-F5344CB8AC3E}">
        <p14:creationId xmlns:p14="http://schemas.microsoft.com/office/powerpoint/2010/main" val="2402404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Stats from Dr Anne Clarke</a:t>
            </a:r>
            <a:r>
              <a:rPr lang="en-AU" baseline="0" dirty="0" smtClean="0"/>
              <a:t> from Fertility First in Sydney.</a:t>
            </a:r>
            <a:endParaRPr lang="en-AU" dirty="0"/>
          </a:p>
        </p:txBody>
      </p:sp>
      <p:sp>
        <p:nvSpPr>
          <p:cNvPr id="4" name="Slide Number Placeholder 3"/>
          <p:cNvSpPr>
            <a:spLocks noGrp="1"/>
          </p:cNvSpPr>
          <p:nvPr>
            <p:ph type="sldNum" sz="quarter" idx="10"/>
          </p:nvPr>
        </p:nvSpPr>
        <p:spPr/>
        <p:txBody>
          <a:bodyPr/>
          <a:lstStyle/>
          <a:p>
            <a:fld id="{841D587E-8771-4D71-8C2F-29E6EFDAA186}" type="slidenum">
              <a:rPr lang="en-AU" smtClean="0"/>
              <a:t>22</a:t>
            </a:fld>
            <a:endParaRPr lang="en-AU" dirty="0"/>
          </a:p>
        </p:txBody>
      </p:sp>
    </p:spTree>
    <p:extLst>
      <p:ext uri="{BB962C8B-B14F-4D97-AF65-F5344CB8AC3E}">
        <p14:creationId xmlns:p14="http://schemas.microsoft.com/office/powerpoint/2010/main" val="2066506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1D587E-8771-4D71-8C2F-29E6EFDAA186}" type="slidenum">
              <a:rPr lang="en-AU" smtClean="0"/>
              <a:t>23</a:t>
            </a:fld>
            <a:endParaRPr lang="en-AU" dirty="0"/>
          </a:p>
        </p:txBody>
      </p:sp>
    </p:spTree>
    <p:extLst>
      <p:ext uri="{BB962C8B-B14F-4D97-AF65-F5344CB8AC3E}">
        <p14:creationId xmlns:p14="http://schemas.microsoft.com/office/powerpoint/2010/main" val="1934956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bg1"/>
                </a:solidFill>
              </a:rPr>
              <a:t>The major mineral that makes up the skeleton and bones is also needed for healthy nerve conduction and heart muscle function. Your body becomes more efficient at retaining calcium as the baby relies entirely on calcium from his or her mother.</a:t>
            </a:r>
          </a:p>
          <a:p>
            <a:r>
              <a:rPr lang="en-AU" dirty="0" smtClean="0">
                <a:solidFill>
                  <a:schemeClr val="bg1"/>
                </a:solidFill>
              </a:rPr>
              <a:t>Women who don’t consume dairy products and/or have a vitamin D deficiency may need a supplement. Your doctor can tell you more. </a:t>
            </a:r>
          </a:p>
        </p:txBody>
      </p:sp>
      <p:sp>
        <p:nvSpPr>
          <p:cNvPr id="4" name="Slide Number Placeholder 3"/>
          <p:cNvSpPr>
            <a:spLocks noGrp="1"/>
          </p:cNvSpPr>
          <p:nvPr>
            <p:ph type="sldNum" sz="quarter" idx="10"/>
          </p:nvPr>
        </p:nvSpPr>
        <p:spPr/>
        <p:txBody>
          <a:bodyPr/>
          <a:lstStyle/>
          <a:p>
            <a:fld id="{841D587E-8771-4D71-8C2F-29E6EFDAA186}" type="slidenum">
              <a:rPr lang="en-AU" smtClean="0"/>
              <a:t>24</a:t>
            </a:fld>
            <a:endParaRPr lang="en-AU" dirty="0"/>
          </a:p>
        </p:txBody>
      </p:sp>
    </p:spTree>
    <p:extLst>
      <p:ext uri="{BB962C8B-B14F-4D97-AF65-F5344CB8AC3E}">
        <p14:creationId xmlns:p14="http://schemas.microsoft.com/office/powerpoint/2010/main" val="172338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bg1"/>
                </a:solidFill>
              </a:rPr>
              <a:t>The major mineral that makes up the skeleton and bones is also needed for healthy nerve conduction and heart muscle function. Your body becomes more efficient at retaining calcium as the baby relies entirely on calcium from his or her mother.</a:t>
            </a:r>
          </a:p>
          <a:p>
            <a:r>
              <a:rPr lang="en-AU" dirty="0" smtClean="0">
                <a:solidFill>
                  <a:schemeClr val="bg1"/>
                </a:solidFill>
              </a:rPr>
              <a:t>Women who don’t consume dairy products and/or have a vitamin D deficiency may need a supplement. Your doctor can tell you more. </a:t>
            </a:r>
          </a:p>
          <a:p>
            <a:r>
              <a:rPr lang="en-AU" b="1" dirty="0" smtClean="0">
                <a:solidFill>
                  <a:schemeClr val="bg1"/>
                </a:solidFill>
              </a:rPr>
              <a:t>Iron </a:t>
            </a:r>
            <a:endParaRPr lang="en-AU" dirty="0" smtClean="0">
              <a:solidFill>
                <a:schemeClr val="bg1"/>
              </a:solidFill>
            </a:endParaRPr>
          </a:p>
          <a:p>
            <a:r>
              <a:rPr lang="en-AU" dirty="0" smtClean="0">
                <a:solidFill>
                  <a:schemeClr val="bg1"/>
                </a:solidFill>
              </a:rPr>
              <a:t>During pregnancy, your body needs more iron for the increased blood vessel production for mother, developing baby and for the baby’s lifeline, the placenta. The baby also lays down a store of iron to last for the first six months or so of life (breast milk is naturally low in iron). </a:t>
            </a:r>
          </a:p>
          <a:p>
            <a:r>
              <a:rPr lang="en-AU" dirty="0" smtClean="0">
                <a:solidFill>
                  <a:schemeClr val="bg1"/>
                </a:solidFill>
              </a:rPr>
              <a:t> </a:t>
            </a:r>
          </a:p>
          <a:p>
            <a:r>
              <a:rPr lang="en-AU" dirty="0" smtClean="0">
                <a:solidFill>
                  <a:schemeClr val="bg1"/>
                </a:solidFill>
              </a:rPr>
              <a:t>Your body becomes much more efficient at absorbing iron whilst iron losses are reduced during pregnancy as menstruation stops. If your stores are very low, you may need to get more from supplements for example if you are carrying more than one baby can run low on iron. Women who are vegan and vegetarian or teenage mums-to-be or women with multiple pregnancy may need iron supplementation. Speak with your doctor about whether you need iron supplements during pregnancy as iron can be toxic (poisonous) in large amounts.</a:t>
            </a:r>
          </a:p>
          <a:p>
            <a:r>
              <a:rPr lang="en-AU" dirty="0" smtClean="0">
                <a:solidFill>
                  <a:schemeClr val="bg1"/>
                </a:solidFill>
              </a:rPr>
              <a:t>Better Health Channel. Pregnancy and diet. Last updated 26 February 2013. </a:t>
            </a:r>
            <a:r>
              <a:rPr lang="en-US" dirty="0" smtClean="0">
                <a:solidFill>
                  <a:schemeClr val="bg1"/>
                </a:solidFill>
              </a:rPr>
              <a:t>Accessed 22 March 2013. Available from:  </a:t>
            </a:r>
            <a:r>
              <a:rPr lang="en-US" u="sng" dirty="0" smtClean="0">
                <a:hlinkClick r:id="rId3"/>
              </a:rPr>
              <a:t>http://www.betterhealth.vic.gov.au/bhcv2/bhcarticles.nsf/pages/Pregnancy_and_diet</a:t>
            </a:r>
            <a:r>
              <a:rPr lang="en-US" dirty="0" smtClean="0"/>
              <a:t> </a:t>
            </a: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841D587E-8771-4D71-8C2F-29E6EFDAA186}" type="slidenum">
              <a:rPr lang="en-AU" smtClean="0"/>
              <a:t>25</a:t>
            </a:fld>
            <a:endParaRPr lang="en-AU" dirty="0"/>
          </a:p>
        </p:txBody>
      </p:sp>
    </p:spTree>
    <p:extLst>
      <p:ext uri="{BB962C8B-B14F-4D97-AF65-F5344CB8AC3E}">
        <p14:creationId xmlns:p14="http://schemas.microsoft.com/office/powerpoint/2010/main" val="17233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bg1"/>
                </a:solidFill>
              </a:rPr>
              <a:t>A wide variety of foods from all of the food groups is the cornerstone to healthy eating. These groups are:</a:t>
            </a:r>
          </a:p>
          <a:p>
            <a:r>
              <a:rPr lang="en-AU" dirty="0" smtClean="0">
                <a:solidFill>
                  <a:schemeClr val="bg1"/>
                </a:solidFill>
              </a:rPr>
              <a:t>Breads and cereals: Including rice, pasta, couscous, noodles and quinoa. Choose wholegrain varieties when you can to provide slow release energy (low GI), fibre, B vitamins, iron and more. Aim for up to six serves per day.</a:t>
            </a:r>
          </a:p>
          <a:p>
            <a:r>
              <a:rPr lang="en-AU" dirty="0" smtClean="0">
                <a:solidFill>
                  <a:schemeClr val="bg1"/>
                </a:solidFill>
              </a:rPr>
              <a:t>Vegetables: All types are great choices including fresh, frozen vegetables, legumes (such as baked beans, lentils and chick peas). They’re low in calories and high in nutrients, phytochemicals, antioxidants, fibre, vitamins A and C, folate, fibre and water. Aim for five or more serves per day. </a:t>
            </a:r>
          </a:p>
          <a:p>
            <a:r>
              <a:rPr lang="en-AU" dirty="0" smtClean="0">
                <a:solidFill>
                  <a:schemeClr val="bg1"/>
                </a:solidFill>
              </a:rPr>
              <a:t>Fruit: rich in water-soluble vitamins like vitamin C and folate, fruits also supply slow-release carbohydrates, energy and fibre so satisfy your sweet tooth the natural way! Aim for two serves daily.</a:t>
            </a:r>
          </a:p>
          <a:p>
            <a:r>
              <a:rPr lang="en-AU" dirty="0" smtClean="0">
                <a:solidFill>
                  <a:schemeClr val="bg1"/>
                </a:solidFill>
              </a:rPr>
              <a:t>Dairy or calcium-enriched soya: Go for low-fat dairy products and/or calcium-enriched soya products to provide calcium, protein and more. Aim for three or more serves per day. </a:t>
            </a:r>
          </a:p>
          <a:p>
            <a:r>
              <a:rPr lang="en-AU" dirty="0" smtClean="0">
                <a:solidFill>
                  <a:schemeClr val="bg1"/>
                </a:solidFill>
              </a:rPr>
              <a:t>Meat and meat alternatives: This includes meat, poultry, fish, seafood, eggs, legumes, nuts and pulses. Aim for two to three serves daily.</a:t>
            </a:r>
          </a:p>
          <a:p>
            <a:endParaRPr lang="en-AU" dirty="0"/>
          </a:p>
        </p:txBody>
      </p:sp>
      <p:sp>
        <p:nvSpPr>
          <p:cNvPr id="4" name="Slide Number Placeholder 3"/>
          <p:cNvSpPr>
            <a:spLocks noGrp="1"/>
          </p:cNvSpPr>
          <p:nvPr>
            <p:ph type="sldNum" sz="quarter" idx="10"/>
          </p:nvPr>
        </p:nvSpPr>
        <p:spPr/>
        <p:txBody>
          <a:bodyPr/>
          <a:lstStyle/>
          <a:p>
            <a:fld id="{841D587E-8771-4D71-8C2F-29E6EFDAA186}" type="slidenum">
              <a:rPr lang="en-AU" smtClean="0"/>
              <a:t>3</a:t>
            </a:fld>
            <a:endParaRPr lang="en-AU" dirty="0"/>
          </a:p>
        </p:txBody>
      </p:sp>
    </p:spTree>
    <p:extLst>
      <p:ext uri="{BB962C8B-B14F-4D97-AF65-F5344CB8AC3E}">
        <p14:creationId xmlns:p14="http://schemas.microsoft.com/office/powerpoint/2010/main" val="1396523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solidFill>
                  <a:schemeClr val="bg1"/>
                </a:solidFill>
              </a:rPr>
              <a:t>For more information on healthy eating in pregnancy, log onto: </a:t>
            </a:r>
            <a:r>
              <a:rPr lang="en-AU" b="1" u="sng" dirty="0" smtClean="0">
                <a:solidFill>
                  <a:schemeClr val="bg1">
                    <a:lumMod val="95000"/>
                  </a:schemeClr>
                </a:solidFill>
              </a:rPr>
              <a:t>http://www.foodstandards.gov.au/consumerinformation/pregnancyandhealthyeating</a:t>
            </a:r>
            <a:endParaRPr lang="en-AU" dirty="0" smtClean="0">
              <a:solidFill>
                <a:schemeClr val="bg1">
                  <a:lumMod val="95000"/>
                </a:schemeClr>
              </a:solidFill>
            </a:endParaRPr>
          </a:p>
          <a:p>
            <a:r>
              <a:rPr lang="en-AU" u="sng" dirty="0" smtClean="0">
                <a:solidFill>
                  <a:schemeClr val="bg1"/>
                </a:solidFill>
              </a:rPr>
              <a:t> </a:t>
            </a:r>
            <a:endParaRPr lang="en-AU" dirty="0" smtClean="0">
              <a:solidFill>
                <a:schemeClr val="bg1"/>
              </a:solidFill>
            </a:endParaRPr>
          </a:p>
          <a:p>
            <a:endParaRPr lang="en-AU" dirty="0"/>
          </a:p>
        </p:txBody>
      </p:sp>
      <p:sp>
        <p:nvSpPr>
          <p:cNvPr id="4" name="Slide Number Placeholder 3"/>
          <p:cNvSpPr>
            <a:spLocks noGrp="1"/>
          </p:cNvSpPr>
          <p:nvPr>
            <p:ph type="sldNum" sz="quarter" idx="10"/>
          </p:nvPr>
        </p:nvSpPr>
        <p:spPr/>
        <p:txBody>
          <a:bodyPr/>
          <a:lstStyle/>
          <a:p>
            <a:fld id="{841D587E-8771-4D71-8C2F-29E6EFDAA186}" type="slidenum">
              <a:rPr lang="en-AU" smtClean="0"/>
              <a:t>26</a:t>
            </a:fld>
            <a:endParaRPr lang="en-AU" dirty="0"/>
          </a:p>
        </p:txBody>
      </p:sp>
    </p:spTree>
    <p:extLst>
      <p:ext uri="{BB962C8B-B14F-4D97-AF65-F5344CB8AC3E}">
        <p14:creationId xmlns:p14="http://schemas.microsoft.com/office/powerpoint/2010/main" val="23786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bg1"/>
                </a:solidFill>
              </a:rPr>
              <a:t>USANA founder, Dr Myron Wentz, developed the ground-breaking range of vitamins believing that if a wide mix of nutrients – vitamins, minerals and phytonutrients/antioxidants – could boost health at the cell level, that it could also boost the health of the whole body. The result was the award winning </a:t>
            </a:r>
            <a:r>
              <a:rPr lang="en-AU" b="1" dirty="0" smtClean="0">
                <a:solidFill>
                  <a:schemeClr val="bg1"/>
                </a:solidFill>
              </a:rPr>
              <a:t>Essentials™</a:t>
            </a:r>
            <a:r>
              <a:rPr lang="en-AU" dirty="0" smtClean="0">
                <a:solidFill>
                  <a:schemeClr val="bg1"/>
                </a:solidFill>
              </a:rPr>
              <a:t> range. Taking </a:t>
            </a:r>
            <a:r>
              <a:rPr lang="en-AU" b="1" dirty="0" smtClean="0">
                <a:solidFill>
                  <a:schemeClr val="bg1"/>
                </a:solidFill>
              </a:rPr>
              <a:t>Essentials</a:t>
            </a:r>
            <a:r>
              <a:rPr lang="en-AU" dirty="0" smtClean="0">
                <a:solidFill>
                  <a:schemeClr val="bg1"/>
                </a:solidFill>
              </a:rPr>
              <a:t> regularly can help to prevent deficiencies by providing the vital vitamins and minerals needed to boost good health. They may not affect how you feel day-to-day, but they top up any low levels which is important for long-term good health. </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841D587E-8771-4D71-8C2F-29E6EFDAA186}" type="slidenum">
              <a:rPr lang="en-AU" smtClean="0"/>
              <a:t>5</a:t>
            </a:fld>
            <a:endParaRPr lang="en-AU" dirty="0"/>
          </a:p>
        </p:txBody>
      </p:sp>
    </p:spTree>
    <p:extLst>
      <p:ext uri="{BB962C8B-B14F-4D97-AF65-F5344CB8AC3E}">
        <p14:creationId xmlns:p14="http://schemas.microsoft.com/office/powerpoint/2010/main" val="3135204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bg1"/>
                </a:solidFill>
              </a:rPr>
              <a:t>Exercise-conscious athletes may have increased needs for nutrients – that’s because vigorous training increases the production of free radicals which in turn may raise the body’s need for antioxidant vitamins (beta-carotene, bioflavonoids, vitamin C and vitamin E). To maintain strong, healthy bones and joints, getting enough calcium and iron are a must. </a:t>
            </a:r>
            <a:r>
              <a:rPr lang="en-AU" b="1" dirty="0" smtClean="0">
                <a:solidFill>
                  <a:schemeClr val="bg1"/>
                </a:solidFill>
              </a:rPr>
              <a:t>Essentials</a:t>
            </a:r>
            <a:r>
              <a:rPr lang="en-AU" dirty="0" smtClean="0">
                <a:solidFill>
                  <a:schemeClr val="bg1"/>
                </a:solidFill>
              </a:rPr>
              <a:t> contains components that can help your body absorb more iron from foods (although it does not contain it) so try to take them with meals.</a:t>
            </a:r>
          </a:p>
          <a:p>
            <a:endParaRPr lang="en-AU" dirty="0"/>
          </a:p>
        </p:txBody>
      </p:sp>
      <p:sp>
        <p:nvSpPr>
          <p:cNvPr id="4" name="Slide Number Placeholder 3"/>
          <p:cNvSpPr>
            <a:spLocks noGrp="1"/>
          </p:cNvSpPr>
          <p:nvPr>
            <p:ph type="sldNum" sz="quarter" idx="10"/>
          </p:nvPr>
        </p:nvSpPr>
        <p:spPr/>
        <p:txBody>
          <a:bodyPr/>
          <a:lstStyle/>
          <a:p>
            <a:fld id="{841D587E-8771-4D71-8C2F-29E6EFDAA186}" type="slidenum">
              <a:rPr lang="en-AU" smtClean="0"/>
              <a:t>7</a:t>
            </a:fld>
            <a:endParaRPr lang="en-AU" dirty="0"/>
          </a:p>
        </p:txBody>
      </p:sp>
    </p:spTree>
    <p:extLst>
      <p:ext uri="{BB962C8B-B14F-4D97-AF65-F5344CB8AC3E}">
        <p14:creationId xmlns:p14="http://schemas.microsoft.com/office/powerpoint/2010/main" val="1082360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bg1"/>
                </a:solidFill>
              </a:rPr>
              <a:t>Simply getting older can affect your vitamin and mineral intake and how your body uses nutrients. You tend to need less food with age. Your body also gets less efficient at absorbing and using the nutrients you do consume. So, vitamin B12, for example, which is quite a big nutrient for the body to absorb, gets more difficult to absorb with age. Yet, the need for high quality with age nutrition remains as important as ever. </a:t>
            </a:r>
          </a:p>
          <a:p>
            <a:endParaRPr lang="en-AU" dirty="0"/>
          </a:p>
        </p:txBody>
      </p:sp>
      <p:sp>
        <p:nvSpPr>
          <p:cNvPr id="4" name="Slide Number Placeholder 3"/>
          <p:cNvSpPr>
            <a:spLocks noGrp="1"/>
          </p:cNvSpPr>
          <p:nvPr>
            <p:ph type="sldNum" sz="quarter" idx="10"/>
          </p:nvPr>
        </p:nvSpPr>
        <p:spPr/>
        <p:txBody>
          <a:bodyPr/>
          <a:lstStyle/>
          <a:p>
            <a:fld id="{841D587E-8771-4D71-8C2F-29E6EFDAA186}" type="slidenum">
              <a:rPr lang="en-AU" smtClean="0"/>
              <a:t>10</a:t>
            </a:fld>
            <a:endParaRPr lang="en-AU" dirty="0"/>
          </a:p>
        </p:txBody>
      </p:sp>
    </p:spTree>
    <p:extLst>
      <p:ext uri="{BB962C8B-B14F-4D97-AF65-F5344CB8AC3E}">
        <p14:creationId xmlns:p14="http://schemas.microsoft.com/office/powerpoint/2010/main" val="749267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dirty="0" smtClean="0">
                <a:solidFill>
                  <a:schemeClr val="bg1"/>
                </a:solidFill>
              </a:rPr>
              <a:t>Studies show that surprisingly, many of us in Australia and New Zealand fall short of the so called sunshine vitamin, vitamin D. This has a wide range of functions including bolstering immune health and maintaining healthy, strong bones and teeth, lowering the risk of chronic diseases. </a:t>
            </a:r>
          </a:p>
          <a:p>
            <a:r>
              <a:rPr lang="en-AU" dirty="0" smtClean="0">
                <a:solidFill>
                  <a:schemeClr val="bg1"/>
                </a:solidFill>
              </a:rPr>
              <a:t>If you have limited exposure to sunlight, if you’re dark-skinned and/or if you cover your skin for cultural reasons, you could be at risk of low vitamin D levels. Fair skinned people may also be D-deficient (as they may avoid the sun due to fear of sunburn). People who are very overweight or obese may also need a supplement as despite the fact that the vitamin D is produced by the body, it gets stuck in layers of fat and it can’t be used by the body.</a:t>
            </a:r>
          </a:p>
          <a:p>
            <a:endParaRPr lang="en-AU" dirty="0"/>
          </a:p>
        </p:txBody>
      </p:sp>
      <p:sp>
        <p:nvSpPr>
          <p:cNvPr id="4" name="Slide Number Placeholder 3"/>
          <p:cNvSpPr>
            <a:spLocks noGrp="1"/>
          </p:cNvSpPr>
          <p:nvPr>
            <p:ph type="sldNum" sz="quarter" idx="10"/>
          </p:nvPr>
        </p:nvSpPr>
        <p:spPr/>
        <p:txBody>
          <a:bodyPr/>
          <a:lstStyle/>
          <a:p>
            <a:fld id="{841D587E-8771-4D71-8C2F-29E6EFDAA186}" type="slidenum">
              <a:rPr lang="en-AU" smtClean="0"/>
              <a:t>11</a:t>
            </a:fld>
            <a:endParaRPr lang="en-AU" dirty="0"/>
          </a:p>
        </p:txBody>
      </p:sp>
    </p:spTree>
    <p:extLst>
      <p:ext uri="{BB962C8B-B14F-4D97-AF65-F5344CB8AC3E}">
        <p14:creationId xmlns:p14="http://schemas.microsoft.com/office/powerpoint/2010/main" val="2608899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bg1"/>
                </a:solidFill>
              </a:rPr>
              <a:t>Whilst many pregnancies are planned, around 200,000 pregnancies in Australia are not planned according to the Better Health Channel</a:t>
            </a:r>
            <a:r>
              <a:rPr lang="en-AU" baseline="0" dirty="0" smtClean="0">
                <a:solidFill>
                  <a:schemeClr val="bg1"/>
                </a:solidFill>
              </a:rPr>
              <a:t> statistics.</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bg1"/>
                </a:solidFill>
              </a:rPr>
              <a:t>Until quite recently, the focus on folic acid was the only real focus as a nutritional supplement during pregnancy. But now, the National Health and Medical Research Council (NHMRC) recommends a number of nutrients for pregnant and breastfeeding women. Based on the latest available evidence, the key nutrients for pregnant women are:</a:t>
            </a:r>
          </a:p>
          <a:p>
            <a:endParaRPr lang="en-AU" dirty="0"/>
          </a:p>
        </p:txBody>
      </p:sp>
      <p:sp>
        <p:nvSpPr>
          <p:cNvPr id="4" name="Slide Number Placeholder 3"/>
          <p:cNvSpPr>
            <a:spLocks noGrp="1"/>
          </p:cNvSpPr>
          <p:nvPr>
            <p:ph type="sldNum" sz="quarter" idx="10"/>
          </p:nvPr>
        </p:nvSpPr>
        <p:spPr/>
        <p:txBody>
          <a:bodyPr/>
          <a:lstStyle/>
          <a:p>
            <a:fld id="{841D587E-8771-4D71-8C2F-29E6EFDAA186}" type="slidenum">
              <a:rPr lang="en-AU" smtClean="0"/>
              <a:t>12</a:t>
            </a:fld>
            <a:endParaRPr lang="en-AU" dirty="0"/>
          </a:p>
        </p:txBody>
      </p:sp>
    </p:spTree>
    <p:extLst>
      <p:ext uri="{BB962C8B-B14F-4D97-AF65-F5344CB8AC3E}">
        <p14:creationId xmlns:p14="http://schemas.microsoft.com/office/powerpoint/2010/main" val="1339439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bg1"/>
                </a:solidFill>
              </a:rPr>
              <a:t>Getting enough folate/folic acid in pregnancy is vital because it helps to reduce the risk of neural tube defects. This is where the spinal cord does not close properly and can cause varying degrees of disability in the unborn baby.</a:t>
            </a:r>
          </a:p>
          <a:p>
            <a:r>
              <a:rPr lang="en-AU" dirty="0" smtClean="0">
                <a:solidFill>
                  <a:schemeClr val="bg1"/>
                </a:solidFill>
              </a:rPr>
              <a:t>Bread (apart from organic kinds) is now fortified with folic and a slice of bread provides around 40 micrograms of folic acid. Other food sources of folate include leafy green vegetables (steam lightly or stir-fry to retain the delicate B vitamin), leeks, oranges, wholegrains wheat germ, starchy vegetables like parsnips and potato, Vegemite and Marmite. Unsalted nuts also provide folate – but not the roasted kind as folate is lost during the cooking process. </a:t>
            </a:r>
          </a:p>
          <a:p>
            <a:r>
              <a:rPr lang="en-AU" dirty="0" smtClean="0">
                <a:solidFill>
                  <a:schemeClr val="bg1"/>
                </a:solidFill>
              </a:rPr>
              <a:t>As well as eating a variety of folate-containing fruits and vegetables, the government strongly advises that women take a folic acid supplement (folate and folic acid are the same vitamin but it’s called folic acid when in supplement form). It is best to take this for three months before conception if possible and for the first three months of pregnancy. </a:t>
            </a:r>
          </a:p>
          <a:p>
            <a:r>
              <a:rPr lang="en-AU" b="1" dirty="0" smtClean="0">
                <a:solidFill>
                  <a:schemeClr val="bg1"/>
                </a:solidFill>
              </a:rPr>
              <a:t> </a:t>
            </a:r>
            <a:endParaRPr lang="en-AU" dirty="0" smtClean="0">
              <a:solidFill>
                <a:schemeClr val="bg1"/>
              </a:solidFill>
            </a:endParaRPr>
          </a:p>
          <a:p>
            <a:r>
              <a:rPr lang="en-AU" b="1" dirty="0" smtClean="0">
                <a:solidFill>
                  <a:schemeClr val="bg1"/>
                </a:solidFill>
              </a:rPr>
              <a:t>Supplemental information</a:t>
            </a:r>
            <a:endParaRPr lang="en-AU" dirty="0" smtClean="0">
              <a:solidFill>
                <a:schemeClr val="bg1"/>
              </a:solidFill>
            </a:endParaRPr>
          </a:p>
          <a:p>
            <a:pPr lvl="0"/>
            <a:r>
              <a:rPr lang="en-AU" dirty="0" smtClean="0">
                <a:solidFill>
                  <a:schemeClr val="bg1"/>
                </a:solidFill>
              </a:rPr>
              <a:t>All pregnant women should take a supplement that contains folic acid.</a:t>
            </a:r>
          </a:p>
          <a:p>
            <a:pPr lvl="0"/>
            <a:r>
              <a:rPr lang="en-AU" dirty="0" smtClean="0">
                <a:solidFill>
                  <a:schemeClr val="bg1"/>
                </a:solidFill>
              </a:rPr>
              <a:t>Food Standards Australia New Zealand (FSANZ) suggests: ‘Look for supplements that contain at least 400 micrograms of folic acid’.</a:t>
            </a:r>
          </a:p>
          <a:p>
            <a:pPr lvl="0"/>
            <a:r>
              <a:rPr lang="en-AU" b="1" dirty="0" smtClean="0">
                <a:solidFill>
                  <a:schemeClr val="bg1"/>
                </a:solidFill>
              </a:rPr>
              <a:t>Essentials</a:t>
            </a:r>
            <a:r>
              <a:rPr lang="en-AU" dirty="0" smtClean="0">
                <a:solidFill>
                  <a:schemeClr val="bg1"/>
                </a:solidFill>
              </a:rPr>
              <a:t> provides 500mcg folic acid per daily dose making it a good choice during pregnancy.</a:t>
            </a:r>
          </a:p>
          <a:p>
            <a:pPr lvl="0"/>
            <a:r>
              <a:rPr lang="en-AU" dirty="0" smtClean="0">
                <a:solidFill>
                  <a:schemeClr val="bg1"/>
                </a:solidFill>
              </a:rPr>
              <a:t>Women carrying more than one baby, those who are taking certain anticonvulsants, women with diabetes and those who have a tendency towards blood clotting or a family history of neural tube defects need to take a much higher dose of folic acid – talk with your doctor for individual advice.</a:t>
            </a:r>
          </a:p>
          <a:p>
            <a:endParaRPr lang="en-AU" dirty="0"/>
          </a:p>
        </p:txBody>
      </p:sp>
      <p:sp>
        <p:nvSpPr>
          <p:cNvPr id="4" name="Slide Number Placeholder 3"/>
          <p:cNvSpPr>
            <a:spLocks noGrp="1"/>
          </p:cNvSpPr>
          <p:nvPr>
            <p:ph type="sldNum" sz="quarter" idx="10"/>
          </p:nvPr>
        </p:nvSpPr>
        <p:spPr/>
        <p:txBody>
          <a:bodyPr/>
          <a:lstStyle/>
          <a:p>
            <a:fld id="{841D587E-8771-4D71-8C2F-29E6EFDAA186}" type="slidenum">
              <a:rPr lang="en-AU" smtClean="0"/>
              <a:t>13</a:t>
            </a:fld>
            <a:endParaRPr lang="en-AU" dirty="0"/>
          </a:p>
        </p:txBody>
      </p:sp>
    </p:spTree>
    <p:extLst>
      <p:ext uri="{BB962C8B-B14F-4D97-AF65-F5344CB8AC3E}">
        <p14:creationId xmlns:p14="http://schemas.microsoft.com/office/powerpoint/2010/main" val="3471374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solidFill>
                  <a:schemeClr val="bg1"/>
                </a:solidFill>
              </a:rPr>
              <a:t> </a:t>
            </a:r>
            <a:endParaRPr lang="en-AU" dirty="0" smtClean="0">
              <a:solidFill>
                <a:schemeClr val="bg1"/>
              </a:solidFill>
            </a:endParaRPr>
          </a:p>
          <a:p>
            <a:r>
              <a:rPr lang="en-AU" b="1" dirty="0" smtClean="0">
                <a:solidFill>
                  <a:schemeClr val="bg1"/>
                </a:solidFill>
              </a:rPr>
              <a:t>Supplemental information</a:t>
            </a:r>
            <a:endParaRPr lang="en-AU" dirty="0" smtClean="0">
              <a:solidFill>
                <a:schemeClr val="bg1"/>
              </a:solidFill>
            </a:endParaRPr>
          </a:p>
          <a:p>
            <a:pPr lvl="0"/>
            <a:r>
              <a:rPr lang="en-AU" dirty="0" smtClean="0">
                <a:solidFill>
                  <a:schemeClr val="bg1"/>
                </a:solidFill>
              </a:rPr>
              <a:t>All pregnant women should take a supplement that contains folic acid.</a:t>
            </a:r>
          </a:p>
          <a:p>
            <a:pPr lvl="0"/>
            <a:r>
              <a:rPr lang="en-AU" dirty="0" smtClean="0">
                <a:solidFill>
                  <a:schemeClr val="bg1"/>
                </a:solidFill>
              </a:rPr>
              <a:t>Food Standards Australia New Zealand (FSANZ) suggests: ‘Look for supplements that contain at least 400 micrograms of folic acid’.</a:t>
            </a:r>
          </a:p>
          <a:p>
            <a:pPr lvl="0"/>
            <a:r>
              <a:rPr lang="en-AU" b="1" dirty="0" smtClean="0">
                <a:solidFill>
                  <a:schemeClr val="bg1"/>
                </a:solidFill>
              </a:rPr>
              <a:t>Essentials</a:t>
            </a:r>
            <a:r>
              <a:rPr lang="en-AU" dirty="0" smtClean="0">
                <a:solidFill>
                  <a:schemeClr val="bg1"/>
                </a:solidFill>
              </a:rPr>
              <a:t> provides 500mcg folic acid per daily dose making it a good choice during pregnancy.</a:t>
            </a:r>
          </a:p>
          <a:p>
            <a:pPr lvl="0"/>
            <a:r>
              <a:rPr lang="en-AU" dirty="0" smtClean="0">
                <a:solidFill>
                  <a:schemeClr val="bg1"/>
                </a:solidFill>
              </a:rPr>
              <a:t>Women carrying more than one baby, those who are taking certain anticonvulsants, women with diabetes and those who have a tendency towards blood clotting or a family history of neural tube defects need to take a much higher dose of folic acid – talk with your doctor for individual advice.</a:t>
            </a:r>
          </a:p>
          <a:p>
            <a:endParaRPr lang="en-AU" dirty="0"/>
          </a:p>
        </p:txBody>
      </p:sp>
      <p:sp>
        <p:nvSpPr>
          <p:cNvPr id="4" name="Slide Number Placeholder 3"/>
          <p:cNvSpPr>
            <a:spLocks noGrp="1"/>
          </p:cNvSpPr>
          <p:nvPr>
            <p:ph type="sldNum" sz="quarter" idx="10"/>
          </p:nvPr>
        </p:nvSpPr>
        <p:spPr/>
        <p:txBody>
          <a:bodyPr/>
          <a:lstStyle/>
          <a:p>
            <a:fld id="{841D587E-8771-4D71-8C2F-29E6EFDAA186}" type="slidenum">
              <a:rPr lang="en-AU" smtClean="0"/>
              <a:t>14</a:t>
            </a:fld>
            <a:endParaRPr lang="en-AU" dirty="0"/>
          </a:p>
        </p:txBody>
      </p:sp>
    </p:spTree>
    <p:extLst>
      <p:ext uri="{BB962C8B-B14F-4D97-AF65-F5344CB8AC3E}">
        <p14:creationId xmlns:p14="http://schemas.microsoft.com/office/powerpoint/2010/main" val="347137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1B7131-2544-4829-82D6-31FDC8C6E8E1}" type="datetimeFigureOut">
              <a:rPr lang="en-AU" smtClean="0"/>
              <a:t>2/04/2013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41DEB754-CA3C-43C0-A222-8D083EA4D182}" type="slidenum">
              <a:rPr lang="en-AU" smtClean="0"/>
              <a:t>‹#›</a:t>
            </a:fld>
            <a:endParaRPr lang="en-AU"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B7131-2544-4829-82D6-31FDC8C6E8E1}" type="datetimeFigureOut">
              <a:rPr lang="en-AU" smtClean="0"/>
              <a:t>2/04/2013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41DEB754-CA3C-43C0-A222-8D083EA4D182}" type="slidenum">
              <a:rPr lang="en-AU" smtClean="0"/>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1B7131-2544-4829-82D6-31FDC8C6E8E1}" type="datetimeFigureOut">
              <a:rPr lang="en-AU" smtClean="0"/>
              <a:t>2/04/2013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41DEB754-CA3C-43C0-A222-8D083EA4D182}" type="slidenum">
              <a:rPr lang="en-AU" smtClean="0"/>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B7131-2544-4829-82D6-31FDC8C6E8E1}" type="datetimeFigureOut">
              <a:rPr lang="en-AU" smtClean="0"/>
              <a:t>2/04/2013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41DEB754-CA3C-43C0-A222-8D083EA4D182}" type="slidenum">
              <a:rPr lang="en-AU" smtClean="0"/>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1B7131-2544-4829-82D6-31FDC8C6E8E1}" type="datetimeFigureOut">
              <a:rPr lang="en-AU" smtClean="0"/>
              <a:t>2/04/2013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41DEB754-CA3C-43C0-A222-8D083EA4D182}" type="slidenum">
              <a:rPr lang="en-AU" smtClean="0"/>
              <a:t>‹#›</a:t>
            </a:fld>
            <a:endParaRPr lang="en-AU"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1B7131-2544-4829-82D6-31FDC8C6E8E1}" type="datetimeFigureOut">
              <a:rPr lang="en-AU" smtClean="0"/>
              <a:t>2/04/2013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41DEB754-CA3C-43C0-A222-8D083EA4D182}" type="slidenum">
              <a:rPr lang="en-AU" smtClean="0"/>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1B7131-2544-4829-82D6-31FDC8C6E8E1}" type="datetimeFigureOut">
              <a:rPr lang="en-AU" smtClean="0"/>
              <a:t>2/04/2013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41DEB754-CA3C-43C0-A222-8D083EA4D182}" type="slidenum">
              <a:rPr lang="en-AU" smtClean="0"/>
              <a:t>‹#›</a:t>
            </a:fld>
            <a:endParaRPr lang="en-AU"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1B7131-2544-4829-82D6-31FDC8C6E8E1}" type="datetimeFigureOut">
              <a:rPr lang="en-AU" smtClean="0"/>
              <a:t>2/04/2013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41DEB754-CA3C-43C0-A222-8D083EA4D182}" type="slidenum">
              <a:rPr lang="en-AU" smtClean="0"/>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B7131-2544-4829-82D6-31FDC8C6E8E1}" type="datetimeFigureOut">
              <a:rPr lang="en-AU" smtClean="0"/>
              <a:t>2/04/2013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41DEB754-CA3C-43C0-A222-8D083EA4D182}" type="slidenum">
              <a:rPr lang="en-AU" smtClean="0"/>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B7131-2544-4829-82D6-31FDC8C6E8E1}" type="datetimeFigureOut">
              <a:rPr lang="en-AU" smtClean="0"/>
              <a:t>2/04/2013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41DEB754-CA3C-43C0-A222-8D083EA4D182}" type="slidenum">
              <a:rPr lang="en-AU" smtClean="0"/>
              <a:t>‹#›</a:t>
            </a:fld>
            <a:endParaRPr lang="en-AU"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B7131-2544-4829-82D6-31FDC8C6E8E1}" type="datetimeFigureOut">
              <a:rPr lang="en-AU" smtClean="0"/>
              <a:t>2/04/2013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41DEB754-CA3C-43C0-A222-8D083EA4D182}" type="slidenum">
              <a:rPr lang="en-AU" smtClean="0"/>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E1B7131-2544-4829-82D6-31FDC8C6E8E1}" type="datetimeFigureOut">
              <a:rPr lang="en-AU" smtClean="0"/>
              <a:t>2/04/2013</a:t>
            </a:fld>
            <a:endParaRPr lang="en-AU"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AU"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1DEB754-CA3C-43C0-A222-8D083EA4D182}" type="slidenum">
              <a:rPr lang="en-AU" smtClean="0"/>
              <a:t>‹#›</a:t>
            </a:fld>
            <a:endParaRPr lang="en-AU"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Marketing\Marketing Creative\Editorial\Product of the month April 2013 Essentials\POM Essentials Sli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471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1"/>
            <a:ext cx="8206680" cy="1196752"/>
          </a:xfrm>
        </p:spPr>
        <p:txBody>
          <a:bodyPr/>
          <a:lstStyle/>
          <a:p>
            <a:r>
              <a:rPr lang="en-AU" b="1" dirty="0">
                <a:solidFill>
                  <a:schemeClr val="bg1"/>
                </a:solidFill>
              </a:rPr>
              <a:t>Older </a:t>
            </a:r>
            <a:r>
              <a:rPr lang="en-AU" b="1" dirty="0" smtClean="0">
                <a:solidFill>
                  <a:schemeClr val="bg1"/>
                </a:solidFill>
              </a:rPr>
              <a:t>people</a:t>
            </a:r>
            <a:endParaRPr lang="en-AU" b="1" dirty="0">
              <a:solidFill>
                <a:schemeClr val="bg1"/>
              </a:solidFill>
            </a:endParaRPr>
          </a:p>
        </p:txBody>
      </p:sp>
      <p:sp>
        <p:nvSpPr>
          <p:cNvPr id="3" name="Subtitle 2"/>
          <p:cNvSpPr>
            <a:spLocks noGrp="1"/>
          </p:cNvSpPr>
          <p:nvPr>
            <p:ph type="subTitle" idx="1"/>
          </p:nvPr>
        </p:nvSpPr>
        <p:spPr>
          <a:xfrm>
            <a:off x="251520" y="1340768"/>
            <a:ext cx="8892480" cy="4608512"/>
          </a:xfrm>
        </p:spPr>
        <p:txBody>
          <a:bodyPr>
            <a:normAutofit/>
          </a:bodyPr>
          <a:lstStyle/>
          <a:p>
            <a:pPr lvl="0"/>
            <a:r>
              <a:rPr lang="en-AU" sz="3200" dirty="0" smtClean="0">
                <a:solidFill>
                  <a:schemeClr val="bg1"/>
                </a:solidFill>
              </a:rPr>
              <a:t>Need </a:t>
            </a:r>
            <a:r>
              <a:rPr lang="en-AU" sz="3200" dirty="0">
                <a:solidFill>
                  <a:schemeClr val="bg1"/>
                </a:solidFill>
              </a:rPr>
              <a:t>less food </a:t>
            </a:r>
            <a:r>
              <a:rPr lang="en-AU" sz="3200" dirty="0" smtClean="0">
                <a:solidFill>
                  <a:schemeClr val="bg1"/>
                </a:solidFill>
              </a:rPr>
              <a:t>with age</a:t>
            </a:r>
            <a:r>
              <a:rPr lang="en-AU" sz="3200" dirty="0">
                <a:solidFill>
                  <a:schemeClr val="bg1"/>
                </a:solidFill>
              </a:rPr>
              <a:t>. </a:t>
            </a:r>
            <a:endParaRPr lang="en-AU" sz="3200" dirty="0" smtClean="0">
              <a:solidFill>
                <a:schemeClr val="bg1"/>
              </a:solidFill>
            </a:endParaRPr>
          </a:p>
          <a:p>
            <a:pPr lvl="0"/>
            <a:r>
              <a:rPr lang="en-AU" sz="3200" dirty="0" smtClean="0">
                <a:solidFill>
                  <a:schemeClr val="bg1"/>
                </a:solidFill>
              </a:rPr>
              <a:t>Your </a:t>
            </a:r>
            <a:r>
              <a:rPr lang="en-AU" sz="3200" dirty="0">
                <a:solidFill>
                  <a:schemeClr val="bg1"/>
                </a:solidFill>
              </a:rPr>
              <a:t>body also gets less </a:t>
            </a:r>
            <a:endParaRPr lang="en-AU" sz="3200" dirty="0" smtClean="0">
              <a:solidFill>
                <a:schemeClr val="bg1"/>
              </a:solidFill>
            </a:endParaRPr>
          </a:p>
          <a:p>
            <a:pPr lvl="0"/>
            <a:r>
              <a:rPr lang="en-AU" sz="3200" dirty="0" smtClean="0">
                <a:solidFill>
                  <a:schemeClr val="bg1"/>
                </a:solidFill>
              </a:rPr>
              <a:t>efficient at </a:t>
            </a:r>
            <a:r>
              <a:rPr lang="en-AU" sz="3200" dirty="0">
                <a:solidFill>
                  <a:schemeClr val="bg1"/>
                </a:solidFill>
              </a:rPr>
              <a:t>absorbing and </a:t>
            </a:r>
            <a:endParaRPr lang="en-AU" sz="3200" dirty="0" smtClean="0">
              <a:solidFill>
                <a:schemeClr val="bg1"/>
              </a:solidFill>
            </a:endParaRPr>
          </a:p>
          <a:p>
            <a:pPr lvl="0"/>
            <a:r>
              <a:rPr lang="en-AU" sz="3200" dirty="0" smtClean="0">
                <a:solidFill>
                  <a:schemeClr val="bg1"/>
                </a:solidFill>
              </a:rPr>
              <a:t>using the </a:t>
            </a:r>
            <a:r>
              <a:rPr lang="en-AU" sz="3200" dirty="0">
                <a:solidFill>
                  <a:schemeClr val="bg1"/>
                </a:solidFill>
              </a:rPr>
              <a:t>nutrients </a:t>
            </a:r>
            <a:r>
              <a:rPr lang="en-AU" sz="3200" dirty="0" smtClean="0">
                <a:solidFill>
                  <a:schemeClr val="bg1"/>
                </a:solidFill>
              </a:rPr>
              <a:t>you </a:t>
            </a:r>
            <a:r>
              <a:rPr lang="en-AU" sz="3200" dirty="0">
                <a:solidFill>
                  <a:schemeClr val="bg1"/>
                </a:solidFill>
              </a:rPr>
              <a:t>do </a:t>
            </a:r>
            <a:endParaRPr lang="en-AU" sz="3200" dirty="0" smtClean="0">
              <a:solidFill>
                <a:schemeClr val="bg1"/>
              </a:solidFill>
            </a:endParaRPr>
          </a:p>
          <a:p>
            <a:pPr lvl="0"/>
            <a:r>
              <a:rPr lang="en-AU" sz="3200" dirty="0" smtClean="0">
                <a:solidFill>
                  <a:schemeClr val="bg1"/>
                </a:solidFill>
              </a:rPr>
              <a:t>consume e.g. vitamin B12. </a:t>
            </a:r>
          </a:p>
          <a:p>
            <a:pPr lvl="0"/>
            <a:r>
              <a:rPr lang="en-AU" sz="3200" dirty="0" smtClean="0">
                <a:solidFill>
                  <a:schemeClr val="bg1"/>
                </a:solidFill>
              </a:rPr>
              <a:t>The need </a:t>
            </a:r>
            <a:r>
              <a:rPr lang="en-AU" sz="3200" dirty="0">
                <a:solidFill>
                  <a:schemeClr val="bg1"/>
                </a:solidFill>
              </a:rPr>
              <a:t>for high quality </a:t>
            </a:r>
            <a:r>
              <a:rPr lang="en-AU" sz="3200" dirty="0" smtClean="0">
                <a:solidFill>
                  <a:schemeClr val="bg1"/>
                </a:solidFill>
              </a:rPr>
              <a:t>nutrition </a:t>
            </a:r>
            <a:r>
              <a:rPr lang="en-AU" sz="3200" dirty="0">
                <a:solidFill>
                  <a:schemeClr val="bg1"/>
                </a:solidFill>
              </a:rPr>
              <a:t>remains as important as ever. </a:t>
            </a:r>
          </a:p>
          <a:p>
            <a:endParaRPr lang="en-AU"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268760"/>
            <a:ext cx="3705087"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349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27384"/>
            <a:ext cx="8206680" cy="1268760"/>
          </a:xfrm>
        </p:spPr>
        <p:txBody>
          <a:bodyPr/>
          <a:lstStyle/>
          <a:p>
            <a:r>
              <a:rPr lang="en-AU" b="1" dirty="0" smtClean="0">
                <a:solidFill>
                  <a:schemeClr val="bg1"/>
                </a:solidFill>
              </a:rPr>
              <a:t>Vitamin D</a:t>
            </a:r>
            <a:endParaRPr lang="en-AU" b="1" dirty="0">
              <a:solidFill>
                <a:schemeClr val="bg1"/>
              </a:solidFill>
            </a:endParaRPr>
          </a:p>
        </p:txBody>
      </p:sp>
      <p:sp>
        <p:nvSpPr>
          <p:cNvPr id="3" name="Subtitle 2"/>
          <p:cNvSpPr>
            <a:spLocks noGrp="1"/>
          </p:cNvSpPr>
          <p:nvPr>
            <p:ph type="subTitle" idx="1"/>
          </p:nvPr>
        </p:nvSpPr>
        <p:spPr>
          <a:xfrm>
            <a:off x="251519" y="1268760"/>
            <a:ext cx="8680623" cy="4608512"/>
          </a:xfrm>
        </p:spPr>
        <p:txBody>
          <a:bodyPr>
            <a:noAutofit/>
          </a:bodyPr>
          <a:lstStyle/>
          <a:p>
            <a:pPr lvl="0"/>
            <a:r>
              <a:rPr lang="en-AU" sz="2800" dirty="0">
                <a:solidFill>
                  <a:schemeClr val="bg1"/>
                </a:solidFill>
              </a:rPr>
              <a:t>A</a:t>
            </a:r>
            <a:r>
              <a:rPr lang="en-AU" sz="2800" dirty="0" smtClean="0">
                <a:solidFill>
                  <a:schemeClr val="bg1"/>
                </a:solidFill>
              </a:rPr>
              <a:t>round </a:t>
            </a:r>
            <a:r>
              <a:rPr lang="en-AU" sz="2800" dirty="0">
                <a:solidFill>
                  <a:schemeClr val="bg1"/>
                </a:solidFill>
              </a:rPr>
              <a:t>one in three of us </a:t>
            </a:r>
            <a:endParaRPr lang="en-AU" sz="2800" dirty="0" smtClean="0">
              <a:solidFill>
                <a:schemeClr val="bg1"/>
              </a:solidFill>
            </a:endParaRPr>
          </a:p>
          <a:p>
            <a:pPr lvl="0"/>
            <a:r>
              <a:rPr lang="en-AU" sz="2800" dirty="0" smtClean="0">
                <a:solidFill>
                  <a:schemeClr val="bg1"/>
                </a:solidFill>
              </a:rPr>
              <a:t>in Australia and </a:t>
            </a:r>
            <a:r>
              <a:rPr lang="en-AU" sz="2800" dirty="0">
                <a:solidFill>
                  <a:schemeClr val="bg1"/>
                </a:solidFill>
              </a:rPr>
              <a:t>New </a:t>
            </a:r>
            <a:endParaRPr lang="en-AU" sz="2800" dirty="0" smtClean="0">
              <a:solidFill>
                <a:schemeClr val="bg1"/>
              </a:solidFill>
            </a:endParaRPr>
          </a:p>
          <a:p>
            <a:pPr lvl="0"/>
            <a:r>
              <a:rPr lang="en-AU" sz="2800" dirty="0" smtClean="0">
                <a:solidFill>
                  <a:schemeClr val="bg1"/>
                </a:solidFill>
              </a:rPr>
              <a:t>Zealand fall </a:t>
            </a:r>
            <a:r>
              <a:rPr lang="en-AU" sz="2800" dirty="0">
                <a:solidFill>
                  <a:schemeClr val="bg1"/>
                </a:solidFill>
              </a:rPr>
              <a:t>short of the </a:t>
            </a:r>
            <a:endParaRPr lang="en-AU" sz="2800" dirty="0" smtClean="0">
              <a:solidFill>
                <a:schemeClr val="bg1"/>
              </a:solidFill>
            </a:endParaRPr>
          </a:p>
          <a:p>
            <a:pPr lvl="0"/>
            <a:r>
              <a:rPr lang="en-AU" sz="2800" dirty="0" smtClean="0">
                <a:solidFill>
                  <a:schemeClr val="bg1"/>
                </a:solidFill>
              </a:rPr>
              <a:t>sunshine </a:t>
            </a:r>
            <a:r>
              <a:rPr lang="en-AU" sz="2800" dirty="0">
                <a:solidFill>
                  <a:schemeClr val="bg1"/>
                </a:solidFill>
              </a:rPr>
              <a:t>v</a:t>
            </a:r>
            <a:r>
              <a:rPr lang="en-AU" sz="2800" dirty="0" smtClean="0">
                <a:solidFill>
                  <a:schemeClr val="bg1"/>
                </a:solidFill>
              </a:rPr>
              <a:t>itamin. </a:t>
            </a:r>
          </a:p>
          <a:p>
            <a:pPr lvl="0"/>
            <a:endParaRPr lang="en-AU" sz="2800" dirty="0" smtClean="0">
              <a:solidFill>
                <a:schemeClr val="bg1"/>
              </a:solidFill>
            </a:endParaRPr>
          </a:p>
          <a:p>
            <a:pPr lvl="0"/>
            <a:r>
              <a:rPr lang="en-AU" sz="2800" dirty="0" smtClean="0">
                <a:solidFill>
                  <a:schemeClr val="bg1"/>
                </a:solidFill>
              </a:rPr>
              <a:t>Limited </a:t>
            </a:r>
            <a:r>
              <a:rPr lang="en-AU" sz="2800" dirty="0">
                <a:solidFill>
                  <a:schemeClr val="bg1"/>
                </a:solidFill>
              </a:rPr>
              <a:t>exposure to </a:t>
            </a:r>
            <a:r>
              <a:rPr lang="en-AU" sz="2800" dirty="0" smtClean="0">
                <a:solidFill>
                  <a:schemeClr val="bg1"/>
                </a:solidFill>
              </a:rPr>
              <a:t>sunlight. dark-skinned people, those who keep skin covered, fair </a:t>
            </a:r>
            <a:r>
              <a:rPr lang="en-AU" sz="2800" dirty="0">
                <a:solidFill>
                  <a:schemeClr val="bg1"/>
                </a:solidFill>
              </a:rPr>
              <a:t>skinned </a:t>
            </a:r>
            <a:r>
              <a:rPr lang="en-AU" sz="2800" dirty="0" smtClean="0">
                <a:solidFill>
                  <a:schemeClr val="bg1"/>
                </a:solidFill>
              </a:rPr>
              <a:t>people, people </a:t>
            </a:r>
            <a:r>
              <a:rPr lang="en-AU" sz="2800" dirty="0">
                <a:solidFill>
                  <a:schemeClr val="bg1"/>
                </a:solidFill>
              </a:rPr>
              <a:t>who are very overweight or </a:t>
            </a:r>
            <a:r>
              <a:rPr lang="en-AU" sz="2800" dirty="0" smtClean="0">
                <a:solidFill>
                  <a:schemeClr val="bg1"/>
                </a:solidFill>
              </a:rPr>
              <a:t>obese.</a:t>
            </a:r>
            <a:endParaRPr lang="en-AU" sz="2800" dirty="0">
              <a:solidFill>
                <a:schemeClr val="bg1"/>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196752"/>
            <a:ext cx="4484989"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479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0"/>
            <a:ext cx="8206680" cy="1802681"/>
          </a:xfrm>
        </p:spPr>
        <p:txBody>
          <a:bodyPr>
            <a:normAutofit fontScale="90000"/>
          </a:bodyPr>
          <a:lstStyle/>
          <a:p>
            <a:r>
              <a:rPr lang="en-AU" b="1" dirty="0">
                <a:solidFill>
                  <a:schemeClr val="bg1"/>
                </a:solidFill>
              </a:rPr>
              <a:t>Pregnancy Essentials </a:t>
            </a:r>
            <a:r>
              <a:rPr lang="en-AU" dirty="0"/>
              <a:t/>
            </a:r>
            <a:br>
              <a:rPr lang="en-AU" dirty="0"/>
            </a:br>
            <a:endParaRPr lang="en-AU" dirty="0"/>
          </a:p>
        </p:txBody>
      </p:sp>
      <p:sp>
        <p:nvSpPr>
          <p:cNvPr id="3" name="Subtitle 2"/>
          <p:cNvSpPr>
            <a:spLocks noGrp="1"/>
          </p:cNvSpPr>
          <p:nvPr>
            <p:ph type="subTitle" idx="1"/>
          </p:nvPr>
        </p:nvSpPr>
        <p:spPr>
          <a:xfrm>
            <a:off x="251519" y="1268760"/>
            <a:ext cx="8885401" cy="4608512"/>
          </a:xfrm>
        </p:spPr>
        <p:txBody>
          <a:bodyPr>
            <a:normAutofit/>
          </a:bodyPr>
          <a:lstStyle/>
          <a:p>
            <a:r>
              <a:rPr lang="en-AU" sz="2800" dirty="0" smtClean="0">
                <a:solidFill>
                  <a:schemeClr val="bg1"/>
                </a:solidFill>
              </a:rPr>
              <a:t>Thinking about pregnancy? Not all </a:t>
            </a:r>
          </a:p>
          <a:p>
            <a:r>
              <a:rPr lang="en-AU" sz="2800" dirty="0" smtClean="0">
                <a:solidFill>
                  <a:schemeClr val="bg1"/>
                </a:solidFill>
              </a:rPr>
              <a:t>pregnancies are planned.</a:t>
            </a:r>
          </a:p>
          <a:p>
            <a:endParaRPr lang="en-AU" sz="2800" dirty="0" smtClean="0">
              <a:solidFill>
                <a:schemeClr val="bg1"/>
              </a:solidFill>
            </a:endParaRPr>
          </a:p>
          <a:p>
            <a:r>
              <a:rPr lang="en-AU" sz="2800" dirty="0" smtClean="0">
                <a:solidFill>
                  <a:schemeClr val="bg1"/>
                </a:solidFill>
              </a:rPr>
              <a:t>The </a:t>
            </a:r>
            <a:r>
              <a:rPr lang="en-AU" sz="2800" dirty="0">
                <a:solidFill>
                  <a:schemeClr val="bg1"/>
                </a:solidFill>
              </a:rPr>
              <a:t>National Health and Medical </a:t>
            </a:r>
            <a:endParaRPr lang="en-AU" sz="2800" dirty="0" smtClean="0">
              <a:solidFill>
                <a:schemeClr val="bg1"/>
              </a:solidFill>
            </a:endParaRPr>
          </a:p>
          <a:p>
            <a:r>
              <a:rPr lang="en-AU" sz="2800" dirty="0" smtClean="0">
                <a:solidFill>
                  <a:schemeClr val="bg1"/>
                </a:solidFill>
              </a:rPr>
              <a:t>Research </a:t>
            </a:r>
            <a:r>
              <a:rPr lang="en-AU" sz="2800" dirty="0">
                <a:solidFill>
                  <a:schemeClr val="bg1"/>
                </a:solidFill>
              </a:rPr>
              <a:t>Council (NHMRC) </a:t>
            </a:r>
            <a:endParaRPr lang="en-AU" sz="2800" dirty="0" smtClean="0">
              <a:solidFill>
                <a:schemeClr val="bg1"/>
              </a:solidFill>
            </a:endParaRPr>
          </a:p>
          <a:p>
            <a:r>
              <a:rPr lang="en-AU" sz="2800" dirty="0" smtClean="0">
                <a:solidFill>
                  <a:schemeClr val="bg1"/>
                </a:solidFill>
              </a:rPr>
              <a:t>recommends </a:t>
            </a:r>
            <a:r>
              <a:rPr lang="en-AU" sz="2800" dirty="0">
                <a:solidFill>
                  <a:schemeClr val="bg1"/>
                </a:solidFill>
              </a:rPr>
              <a:t> </a:t>
            </a:r>
            <a:r>
              <a:rPr lang="en-AU" sz="2800" dirty="0" smtClean="0">
                <a:solidFill>
                  <a:schemeClr val="bg1"/>
                </a:solidFill>
              </a:rPr>
              <a:t>a </a:t>
            </a:r>
            <a:r>
              <a:rPr lang="en-AU" sz="2800" dirty="0">
                <a:solidFill>
                  <a:schemeClr val="bg1"/>
                </a:solidFill>
              </a:rPr>
              <a:t>number of </a:t>
            </a:r>
            <a:r>
              <a:rPr lang="en-AU" sz="2800" dirty="0" smtClean="0">
                <a:solidFill>
                  <a:schemeClr val="bg1"/>
                </a:solidFill>
              </a:rPr>
              <a:t>key </a:t>
            </a:r>
          </a:p>
          <a:p>
            <a:r>
              <a:rPr lang="en-AU" sz="2800" dirty="0" smtClean="0">
                <a:solidFill>
                  <a:schemeClr val="bg1"/>
                </a:solidFill>
              </a:rPr>
              <a:t>nutrients </a:t>
            </a:r>
            <a:r>
              <a:rPr lang="en-AU" sz="2800" dirty="0">
                <a:solidFill>
                  <a:schemeClr val="bg1"/>
                </a:solidFill>
              </a:rPr>
              <a:t>for pregnant and breastfeeding women. </a:t>
            </a:r>
            <a:r>
              <a:rPr lang="en-AU" sz="2800" dirty="0" smtClean="0">
                <a:solidFill>
                  <a:schemeClr val="bg1"/>
                </a:solidFill>
              </a:rPr>
              <a:t>Some should be taken pre-pregnancy.</a:t>
            </a:r>
            <a:endParaRPr lang="en-AU" sz="2800"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196752"/>
            <a:ext cx="2836729" cy="30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912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0"/>
            <a:ext cx="8206680" cy="1802681"/>
          </a:xfrm>
        </p:spPr>
        <p:txBody>
          <a:bodyPr>
            <a:normAutofit/>
          </a:bodyPr>
          <a:lstStyle/>
          <a:p>
            <a:r>
              <a:rPr lang="en-AU" sz="4800" b="1" dirty="0" smtClean="0">
                <a:solidFill>
                  <a:schemeClr val="bg1"/>
                </a:solidFill>
              </a:rPr>
              <a:t>Folic acid</a:t>
            </a:r>
            <a:r>
              <a:rPr lang="en-AU" dirty="0" smtClean="0"/>
              <a:t/>
            </a:r>
            <a:br>
              <a:rPr lang="en-AU" dirty="0" smtClean="0"/>
            </a:br>
            <a:endParaRPr lang="en-AU" dirty="0"/>
          </a:p>
        </p:txBody>
      </p:sp>
      <p:sp>
        <p:nvSpPr>
          <p:cNvPr id="3" name="Subtitle 2"/>
          <p:cNvSpPr>
            <a:spLocks noGrp="1"/>
          </p:cNvSpPr>
          <p:nvPr>
            <p:ph type="subTitle" idx="1"/>
          </p:nvPr>
        </p:nvSpPr>
        <p:spPr>
          <a:xfrm>
            <a:off x="179512" y="1124744"/>
            <a:ext cx="8964488" cy="5184576"/>
          </a:xfrm>
        </p:spPr>
        <p:txBody>
          <a:bodyPr>
            <a:normAutofit/>
          </a:bodyPr>
          <a:lstStyle/>
          <a:p>
            <a:r>
              <a:rPr lang="en-AU" sz="2800" dirty="0">
                <a:solidFill>
                  <a:schemeClr val="bg1"/>
                </a:solidFill>
              </a:rPr>
              <a:t>Eat a variety of folate-containing </a:t>
            </a:r>
          </a:p>
          <a:p>
            <a:r>
              <a:rPr lang="en-AU" sz="2800" dirty="0">
                <a:solidFill>
                  <a:schemeClr val="bg1"/>
                </a:solidFill>
              </a:rPr>
              <a:t>fruits and vegetables.</a:t>
            </a:r>
          </a:p>
          <a:p>
            <a:r>
              <a:rPr lang="en-AU" sz="2800" dirty="0" smtClean="0">
                <a:solidFill>
                  <a:schemeClr val="bg1"/>
                </a:solidFill>
              </a:rPr>
              <a:t>Getting enough folate/folic acid </a:t>
            </a:r>
            <a:r>
              <a:rPr lang="en-AU" sz="2800" dirty="0" smtClean="0">
                <a:solidFill>
                  <a:schemeClr val="bg1"/>
                </a:solidFill>
              </a:rPr>
              <a:t>helps </a:t>
            </a:r>
          </a:p>
          <a:p>
            <a:r>
              <a:rPr lang="en-AU" sz="2800" dirty="0" smtClean="0">
                <a:solidFill>
                  <a:schemeClr val="bg1"/>
                </a:solidFill>
              </a:rPr>
              <a:t>to </a:t>
            </a:r>
            <a:r>
              <a:rPr lang="en-AU" sz="2800" dirty="0">
                <a:solidFill>
                  <a:schemeClr val="bg1"/>
                </a:solidFill>
              </a:rPr>
              <a:t>reduce the risk </a:t>
            </a:r>
            <a:r>
              <a:rPr lang="en-AU" sz="2800" dirty="0" smtClean="0">
                <a:solidFill>
                  <a:schemeClr val="bg1"/>
                </a:solidFill>
              </a:rPr>
              <a:t>of </a:t>
            </a:r>
            <a:r>
              <a:rPr lang="en-AU" sz="2800" dirty="0">
                <a:solidFill>
                  <a:schemeClr val="bg1"/>
                </a:solidFill>
              </a:rPr>
              <a:t>neural tube </a:t>
            </a:r>
            <a:endParaRPr lang="en-AU" sz="2800" dirty="0" smtClean="0">
              <a:solidFill>
                <a:schemeClr val="bg1"/>
              </a:solidFill>
            </a:endParaRPr>
          </a:p>
          <a:p>
            <a:r>
              <a:rPr lang="en-AU" sz="2800" dirty="0" smtClean="0">
                <a:solidFill>
                  <a:schemeClr val="bg1"/>
                </a:solidFill>
              </a:rPr>
              <a:t>defects </a:t>
            </a:r>
            <a:r>
              <a:rPr lang="en-AU" sz="2800" dirty="0" smtClean="0">
                <a:solidFill>
                  <a:schemeClr val="bg1"/>
                </a:solidFill>
              </a:rPr>
              <a:t>(NTDs). </a:t>
            </a:r>
          </a:p>
          <a:p>
            <a:r>
              <a:rPr lang="en-AU" sz="2800" b="1" dirty="0" smtClean="0">
                <a:solidFill>
                  <a:schemeClr val="bg1"/>
                </a:solidFill>
              </a:rPr>
              <a:t>The </a:t>
            </a:r>
            <a:r>
              <a:rPr lang="en-AU" sz="2800" b="1" dirty="0">
                <a:solidFill>
                  <a:schemeClr val="bg1"/>
                </a:solidFill>
              </a:rPr>
              <a:t>government strongly advises </a:t>
            </a:r>
            <a:endParaRPr lang="en-AU" sz="2800" b="1" dirty="0" smtClean="0">
              <a:solidFill>
                <a:schemeClr val="bg1"/>
              </a:solidFill>
            </a:endParaRPr>
          </a:p>
          <a:p>
            <a:r>
              <a:rPr lang="en-AU" sz="2800" b="1" dirty="0" smtClean="0">
                <a:solidFill>
                  <a:schemeClr val="bg1"/>
                </a:solidFill>
              </a:rPr>
              <a:t>that women </a:t>
            </a:r>
            <a:r>
              <a:rPr lang="en-AU" sz="2800" b="1" dirty="0">
                <a:solidFill>
                  <a:schemeClr val="bg1"/>
                </a:solidFill>
              </a:rPr>
              <a:t>take a folic acid </a:t>
            </a:r>
            <a:r>
              <a:rPr lang="en-AU" sz="2800" b="1" dirty="0" smtClean="0">
                <a:solidFill>
                  <a:schemeClr val="bg1"/>
                </a:solidFill>
              </a:rPr>
              <a:t>supplement for three </a:t>
            </a:r>
            <a:r>
              <a:rPr lang="en-AU" sz="2800" b="1" dirty="0">
                <a:solidFill>
                  <a:schemeClr val="bg1"/>
                </a:solidFill>
              </a:rPr>
              <a:t>months before conception if possible and for the first three months of pregnancy. </a:t>
            </a:r>
          </a:p>
          <a:p>
            <a:r>
              <a:rPr lang="en-AU" b="1" dirty="0">
                <a:solidFill>
                  <a:schemeClr val="bg1"/>
                </a:solidFill>
              </a:rPr>
              <a:t> </a:t>
            </a:r>
            <a:endParaRPr lang="en-AU" dirty="0">
              <a:solidFill>
                <a:schemeClr val="bg1"/>
              </a:solidFill>
            </a:endParaRPr>
          </a:p>
          <a:p>
            <a:endParaRPr lang="en-AU"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6512" y="1109545"/>
            <a:ext cx="2844000" cy="3039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65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3568" y="0"/>
            <a:ext cx="8062664" cy="2694161"/>
          </a:xfrm>
        </p:spPr>
        <p:txBody>
          <a:bodyPr>
            <a:normAutofit fontScale="90000"/>
          </a:bodyPr>
          <a:lstStyle/>
          <a:p>
            <a:r>
              <a:rPr lang="en-AU" dirty="0" smtClean="0">
                <a:solidFill>
                  <a:schemeClr val="bg1"/>
                </a:solidFill>
              </a:rPr>
              <a:t/>
            </a:r>
            <a:br>
              <a:rPr lang="en-AU" dirty="0" smtClean="0">
                <a:solidFill>
                  <a:schemeClr val="bg1"/>
                </a:solidFill>
              </a:rPr>
            </a:br>
            <a:r>
              <a:rPr lang="en-AU" dirty="0">
                <a:solidFill>
                  <a:schemeClr val="bg1"/>
                </a:solidFill>
              </a:rPr>
              <a:t/>
            </a:r>
            <a:br>
              <a:rPr lang="en-AU" dirty="0">
                <a:solidFill>
                  <a:schemeClr val="bg1"/>
                </a:solidFill>
              </a:rPr>
            </a:br>
            <a:r>
              <a:rPr lang="en-AU" dirty="0" smtClean="0">
                <a:solidFill>
                  <a:schemeClr val="bg1"/>
                </a:solidFill>
              </a:rPr>
              <a:t/>
            </a:r>
            <a:br>
              <a:rPr lang="en-AU" dirty="0" smtClean="0">
                <a:solidFill>
                  <a:schemeClr val="bg1"/>
                </a:solidFill>
              </a:rPr>
            </a:br>
            <a:r>
              <a:rPr lang="en-AU" dirty="0" smtClean="0"/>
              <a:t/>
            </a:r>
            <a:br>
              <a:rPr lang="en-AU" dirty="0" smtClean="0"/>
            </a:br>
            <a:endParaRPr lang="en-AU" dirty="0"/>
          </a:p>
        </p:txBody>
      </p:sp>
      <p:sp>
        <p:nvSpPr>
          <p:cNvPr id="3" name="Subtitle 2"/>
          <p:cNvSpPr>
            <a:spLocks noGrp="1"/>
          </p:cNvSpPr>
          <p:nvPr>
            <p:ph type="subTitle" idx="1"/>
          </p:nvPr>
        </p:nvSpPr>
        <p:spPr>
          <a:xfrm>
            <a:off x="179513" y="1758300"/>
            <a:ext cx="8712966" cy="4767044"/>
          </a:xfrm>
        </p:spPr>
        <p:txBody>
          <a:bodyPr>
            <a:normAutofit fontScale="40000" lnSpcReduction="20000"/>
          </a:bodyPr>
          <a:lstStyle/>
          <a:p>
            <a:pPr lvl="0"/>
            <a:r>
              <a:rPr lang="en-AU" sz="5900" dirty="0" smtClean="0">
                <a:solidFill>
                  <a:schemeClr val="bg1"/>
                </a:solidFill>
              </a:rPr>
              <a:t>‘</a:t>
            </a:r>
            <a:r>
              <a:rPr lang="en-AU" sz="7000" dirty="0">
                <a:solidFill>
                  <a:schemeClr val="bg1"/>
                </a:solidFill>
              </a:rPr>
              <a:t>Look for supplements that contain </a:t>
            </a:r>
            <a:endParaRPr lang="en-AU" sz="7000" dirty="0" smtClean="0">
              <a:solidFill>
                <a:schemeClr val="bg1"/>
              </a:solidFill>
            </a:endParaRPr>
          </a:p>
          <a:p>
            <a:pPr lvl="0"/>
            <a:r>
              <a:rPr lang="en-AU" sz="7000" dirty="0" smtClean="0">
                <a:solidFill>
                  <a:schemeClr val="bg1"/>
                </a:solidFill>
              </a:rPr>
              <a:t>at least </a:t>
            </a:r>
            <a:r>
              <a:rPr lang="en-AU" sz="7000" dirty="0">
                <a:solidFill>
                  <a:schemeClr val="bg1"/>
                </a:solidFill>
              </a:rPr>
              <a:t>400 micrograms of folic </a:t>
            </a:r>
            <a:endParaRPr lang="en-AU" sz="7000" dirty="0" smtClean="0">
              <a:solidFill>
                <a:schemeClr val="bg1"/>
              </a:solidFill>
            </a:endParaRPr>
          </a:p>
          <a:p>
            <a:pPr lvl="0"/>
            <a:r>
              <a:rPr lang="en-AU" sz="7000" dirty="0" smtClean="0">
                <a:solidFill>
                  <a:schemeClr val="bg1"/>
                </a:solidFill>
              </a:rPr>
              <a:t>acid’. (</a:t>
            </a:r>
            <a:r>
              <a:rPr lang="en-AU" sz="7000" dirty="0">
                <a:solidFill>
                  <a:schemeClr val="bg1"/>
                </a:solidFill>
              </a:rPr>
              <a:t>FSANZ</a:t>
            </a:r>
            <a:r>
              <a:rPr lang="en-AU" sz="7000" dirty="0" smtClean="0">
                <a:solidFill>
                  <a:schemeClr val="bg1"/>
                </a:solidFill>
              </a:rPr>
              <a:t>)</a:t>
            </a:r>
            <a:endParaRPr lang="en-AU" sz="7000" dirty="0">
              <a:solidFill>
                <a:schemeClr val="bg1"/>
              </a:solidFill>
            </a:endParaRPr>
          </a:p>
          <a:p>
            <a:pPr lvl="0"/>
            <a:endParaRPr lang="en-AU" sz="7000" b="1" dirty="0" smtClean="0">
              <a:solidFill>
                <a:schemeClr val="bg1"/>
              </a:solidFill>
            </a:endParaRPr>
          </a:p>
          <a:p>
            <a:pPr lvl="0"/>
            <a:r>
              <a:rPr lang="en-AU" sz="7000" b="1" dirty="0" smtClean="0">
                <a:solidFill>
                  <a:schemeClr val="bg1"/>
                </a:solidFill>
              </a:rPr>
              <a:t>Essentials</a:t>
            </a:r>
            <a:r>
              <a:rPr lang="en-AU" sz="7000" dirty="0" smtClean="0">
                <a:solidFill>
                  <a:schemeClr val="bg1"/>
                </a:solidFill>
              </a:rPr>
              <a:t> </a:t>
            </a:r>
            <a:r>
              <a:rPr lang="en-AU" sz="7000" dirty="0">
                <a:solidFill>
                  <a:schemeClr val="bg1"/>
                </a:solidFill>
              </a:rPr>
              <a:t>provides 500mcg folic </a:t>
            </a:r>
            <a:endParaRPr lang="en-AU" sz="7000" dirty="0" smtClean="0">
              <a:solidFill>
                <a:schemeClr val="bg1"/>
              </a:solidFill>
            </a:endParaRPr>
          </a:p>
          <a:p>
            <a:pPr lvl="0"/>
            <a:r>
              <a:rPr lang="en-AU" sz="7000" dirty="0" smtClean="0">
                <a:solidFill>
                  <a:schemeClr val="bg1"/>
                </a:solidFill>
              </a:rPr>
              <a:t>acid per daily </a:t>
            </a:r>
            <a:r>
              <a:rPr lang="en-AU" sz="7000" dirty="0">
                <a:solidFill>
                  <a:schemeClr val="bg1"/>
                </a:solidFill>
              </a:rPr>
              <a:t>dose making it a </a:t>
            </a:r>
            <a:endParaRPr lang="en-AU" sz="7000" dirty="0" smtClean="0">
              <a:solidFill>
                <a:schemeClr val="bg1"/>
              </a:solidFill>
            </a:endParaRPr>
          </a:p>
          <a:p>
            <a:pPr lvl="0"/>
            <a:r>
              <a:rPr lang="en-AU" sz="7000" dirty="0" smtClean="0">
                <a:solidFill>
                  <a:schemeClr val="bg1"/>
                </a:solidFill>
              </a:rPr>
              <a:t>good </a:t>
            </a:r>
            <a:r>
              <a:rPr lang="en-AU" sz="7000" dirty="0">
                <a:solidFill>
                  <a:schemeClr val="bg1"/>
                </a:solidFill>
              </a:rPr>
              <a:t>choice </a:t>
            </a:r>
            <a:r>
              <a:rPr lang="en-AU" sz="7000" dirty="0" smtClean="0">
                <a:solidFill>
                  <a:schemeClr val="bg1"/>
                </a:solidFill>
              </a:rPr>
              <a:t>during </a:t>
            </a:r>
            <a:r>
              <a:rPr lang="en-AU" sz="7000" dirty="0">
                <a:solidFill>
                  <a:schemeClr val="bg1"/>
                </a:solidFill>
              </a:rPr>
              <a:t>pregnancy.</a:t>
            </a:r>
          </a:p>
          <a:p>
            <a:pPr lvl="0"/>
            <a:endParaRPr lang="en-AU" sz="3600" dirty="0" smtClean="0">
              <a:solidFill>
                <a:schemeClr val="bg1"/>
              </a:solidFill>
            </a:endParaRPr>
          </a:p>
          <a:p>
            <a:pPr lvl="0"/>
            <a:r>
              <a:rPr lang="en-AU" sz="3600" dirty="0" smtClean="0">
                <a:solidFill>
                  <a:schemeClr val="bg1"/>
                </a:solidFill>
              </a:rPr>
              <a:t>Women </a:t>
            </a:r>
            <a:r>
              <a:rPr lang="en-AU" sz="3600" dirty="0">
                <a:solidFill>
                  <a:schemeClr val="bg1"/>
                </a:solidFill>
              </a:rPr>
              <a:t>carrying more than one baby, those who are taking certain anticonvulsants, women with diabetes and those who have a tendency towards blood clotting or a family history of </a:t>
            </a:r>
            <a:r>
              <a:rPr lang="en-AU" sz="3600" dirty="0" smtClean="0">
                <a:solidFill>
                  <a:schemeClr val="bg1"/>
                </a:solidFill>
              </a:rPr>
              <a:t>NTDs need </a:t>
            </a:r>
            <a:r>
              <a:rPr lang="en-AU" sz="3600" dirty="0">
                <a:solidFill>
                  <a:schemeClr val="bg1"/>
                </a:solidFill>
              </a:rPr>
              <a:t>to </a:t>
            </a:r>
            <a:endParaRPr lang="en-AU" sz="3600" dirty="0" smtClean="0">
              <a:solidFill>
                <a:schemeClr val="bg1"/>
              </a:solidFill>
            </a:endParaRPr>
          </a:p>
          <a:p>
            <a:pPr lvl="0"/>
            <a:r>
              <a:rPr lang="en-AU" sz="3600" dirty="0" smtClean="0">
                <a:solidFill>
                  <a:schemeClr val="bg1"/>
                </a:solidFill>
              </a:rPr>
              <a:t>take </a:t>
            </a:r>
            <a:r>
              <a:rPr lang="en-AU" sz="3600" dirty="0">
                <a:solidFill>
                  <a:schemeClr val="bg1"/>
                </a:solidFill>
              </a:rPr>
              <a:t>a much higher dose of folic acid – talk with your doctor for individual advice.</a:t>
            </a:r>
          </a:p>
          <a:p>
            <a:r>
              <a:rPr lang="en-AU" b="1" dirty="0">
                <a:solidFill>
                  <a:schemeClr val="bg1"/>
                </a:solidFill>
              </a:rPr>
              <a:t> </a:t>
            </a:r>
            <a:endParaRPr lang="en-AU" dirty="0">
              <a:solidFill>
                <a:schemeClr val="bg1"/>
              </a:solidFill>
            </a:endParaRPr>
          </a:p>
          <a:p>
            <a:endParaRPr lang="en-AU" dirty="0"/>
          </a:p>
        </p:txBody>
      </p:sp>
      <p:sp>
        <p:nvSpPr>
          <p:cNvPr id="4" name="Rectangle 3"/>
          <p:cNvSpPr/>
          <p:nvPr/>
        </p:nvSpPr>
        <p:spPr>
          <a:xfrm>
            <a:off x="179512" y="188640"/>
            <a:ext cx="8712967" cy="1569660"/>
          </a:xfrm>
          <a:prstGeom prst="rect">
            <a:avLst/>
          </a:prstGeom>
        </p:spPr>
        <p:txBody>
          <a:bodyPr wrap="square">
            <a:spAutoFit/>
          </a:bodyPr>
          <a:lstStyle/>
          <a:p>
            <a:r>
              <a:rPr lang="en-AU" sz="4800" b="1" dirty="0" smtClean="0">
                <a:solidFill>
                  <a:schemeClr val="bg1"/>
                </a:solidFill>
                <a:latin typeface="+mj-lt"/>
              </a:rPr>
              <a:t>FOLIC ACID: SUPPLEMENT FACTS</a:t>
            </a:r>
            <a:endParaRPr lang="en-AU" sz="4800" b="1" dirty="0">
              <a:latin typeface="+mj-lt"/>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484784"/>
            <a:ext cx="2925004" cy="32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665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23528" y="0"/>
            <a:ext cx="8134672" cy="1802681"/>
          </a:xfrm>
        </p:spPr>
        <p:txBody>
          <a:bodyPr/>
          <a:lstStyle/>
          <a:p>
            <a:r>
              <a:rPr lang="en-AU" b="1" dirty="0">
                <a:solidFill>
                  <a:schemeClr val="bg1"/>
                </a:solidFill>
              </a:rPr>
              <a:t>Iodine </a:t>
            </a:r>
            <a:r>
              <a:rPr lang="en-AU" dirty="0"/>
              <a:t/>
            </a:r>
            <a:br>
              <a:rPr lang="en-AU" dirty="0"/>
            </a:br>
            <a:endParaRPr lang="en-AU" dirty="0"/>
          </a:p>
        </p:txBody>
      </p:sp>
      <p:sp>
        <p:nvSpPr>
          <p:cNvPr id="3" name="Subtitle 2"/>
          <p:cNvSpPr>
            <a:spLocks noGrp="1"/>
          </p:cNvSpPr>
          <p:nvPr>
            <p:ph type="subTitle" idx="1"/>
          </p:nvPr>
        </p:nvSpPr>
        <p:spPr>
          <a:xfrm>
            <a:off x="179512" y="1052736"/>
            <a:ext cx="8712968" cy="4608512"/>
          </a:xfrm>
        </p:spPr>
        <p:txBody>
          <a:bodyPr>
            <a:normAutofit/>
          </a:bodyPr>
          <a:lstStyle/>
          <a:p>
            <a:r>
              <a:rPr lang="en-AU" sz="2800" dirty="0" smtClean="0">
                <a:solidFill>
                  <a:schemeClr val="bg1"/>
                </a:solidFill>
              </a:rPr>
              <a:t>Mild-to-moderate </a:t>
            </a:r>
            <a:r>
              <a:rPr lang="en-AU" sz="2800" dirty="0">
                <a:solidFill>
                  <a:schemeClr val="bg1"/>
                </a:solidFill>
              </a:rPr>
              <a:t>iodine </a:t>
            </a:r>
            <a:endParaRPr lang="en-AU" sz="2800" dirty="0" smtClean="0">
              <a:solidFill>
                <a:schemeClr val="bg1"/>
              </a:solidFill>
            </a:endParaRPr>
          </a:p>
          <a:p>
            <a:r>
              <a:rPr lang="en-AU" sz="2800" dirty="0" smtClean="0">
                <a:solidFill>
                  <a:schemeClr val="bg1"/>
                </a:solidFill>
              </a:rPr>
              <a:t>deficiency </a:t>
            </a:r>
            <a:r>
              <a:rPr lang="en-AU" sz="2800" dirty="0">
                <a:solidFill>
                  <a:schemeClr val="bg1"/>
                </a:solidFill>
              </a:rPr>
              <a:t>has </a:t>
            </a:r>
            <a:r>
              <a:rPr lang="en-AU" sz="2800" dirty="0" smtClean="0">
                <a:solidFill>
                  <a:schemeClr val="bg1"/>
                </a:solidFill>
              </a:rPr>
              <a:t>been </a:t>
            </a:r>
            <a:r>
              <a:rPr lang="en-AU" sz="2800" dirty="0">
                <a:solidFill>
                  <a:schemeClr val="bg1"/>
                </a:solidFill>
              </a:rPr>
              <a:t>seen in </a:t>
            </a:r>
            <a:endParaRPr lang="en-AU" sz="2800" dirty="0" smtClean="0">
              <a:solidFill>
                <a:schemeClr val="bg1"/>
              </a:solidFill>
            </a:endParaRPr>
          </a:p>
          <a:p>
            <a:r>
              <a:rPr lang="en-AU" sz="2800" dirty="0" smtClean="0">
                <a:solidFill>
                  <a:schemeClr val="bg1"/>
                </a:solidFill>
              </a:rPr>
              <a:t>Australia </a:t>
            </a:r>
            <a:r>
              <a:rPr lang="en-AU" sz="2800" dirty="0">
                <a:solidFill>
                  <a:schemeClr val="bg1"/>
                </a:solidFill>
              </a:rPr>
              <a:t>and New </a:t>
            </a:r>
            <a:endParaRPr lang="en-AU" sz="2800" dirty="0" smtClean="0">
              <a:solidFill>
                <a:schemeClr val="bg1"/>
              </a:solidFill>
            </a:endParaRPr>
          </a:p>
          <a:p>
            <a:r>
              <a:rPr lang="en-AU" sz="2800" dirty="0" smtClean="0">
                <a:solidFill>
                  <a:schemeClr val="bg1"/>
                </a:solidFill>
              </a:rPr>
              <a:t>Zealand since </a:t>
            </a:r>
            <a:r>
              <a:rPr lang="en-AU" sz="2800" dirty="0">
                <a:solidFill>
                  <a:schemeClr val="bg1"/>
                </a:solidFill>
              </a:rPr>
              <a:t>the early 2000s. </a:t>
            </a:r>
          </a:p>
          <a:p>
            <a:endParaRPr lang="en-AU" sz="2800" dirty="0" smtClean="0">
              <a:solidFill>
                <a:schemeClr val="bg1"/>
              </a:solidFill>
            </a:endParaRPr>
          </a:p>
          <a:p>
            <a:r>
              <a:rPr lang="en-AU" sz="2800" dirty="0" smtClean="0">
                <a:solidFill>
                  <a:schemeClr val="bg1"/>
                </a:solidFill>
              </a:rPr>
              <a:t>FSANZ: ‘</a:t>
            </a:r>
            <a:r>
              <a:rPr lang="en-AU" sz="2800" dirty="0">
                <a:solidFill>
                  <a:schemeClr val="bg1"/>
                </a:solidFill>
              </a:rPr>
              <a:t>Iodine is </a:t>
            </a:r>
            <a:r>
              <a:rPr lang="en-AU" sz="2800" dirty="0" smtClean="0">
                <a:solidFill>
                  <a:schemeClr val="bg1"/>
                </a:solidFill>
              </a:rPr>
              <a:t>found in many </a:t>
            </a:r>
          </a:p>
          <a:p>
            <a:r>
              <a:rPr lang="en-AU" sz="2800" dirty="0" smtClean="0">
                <a:solidFill>
                  <a:schemeClr val="bg1"/>
                </a:solidFill>
              </a:rPr>
              <a:t>foods</a:t>
            </a:r>
            <a:r>
              <a:rPr lang="en-AU" sz="2800" dirty="0">
                <a:solidFill>
                  <a:schemeClr val="bg1"/>
                </a:solidFill>
              </a:rPr>
              <a:t>, </a:t>
            </a:r>
            <a:r>
              <a:rPr lang="en-AU" sz="2800" dirty="0" smtClean="0">
                <a:solidFill>
                  <a:schemeClr val="bg1"/>
                </a:solidFill>
              </a:rPr>
              <a:t>but much </a:t>
            </a:r>
            <a:r>
              <a:rPr lang="en-AU" sz="2800" dirty="0">
                <a:solidFill>
                  <a:schemeClr val="bg1"/>
                </a:solidFill>
              </a:rPr>
              <a:t>of the Australian </a:t>
            </a:r>
            <a:r>
              <a:rPr lang="en-AU" sz="2800" dirty="0" smtClean="0">
                <a:solidFill>
                  <a:schemeClr val="bg1"/>
                </a:solidFill>
              </a:rPr>
              <a:t>and </a:t>
            </a:r>
            <a:r>
              <a:rPr lang="en-AU" sz="2800" dirty="0">
                <a:solidFill>
                  <a:schemeClr val="bg1"/>
                </a:solidFill>
              </a:rPr>
              <a:t>New </a:t>
            </a:r>
            <a:endParaRPr lang="en-AU" sz="2800" dirty="0" smtClean="0">
              <a:solidFill>
                <a:schemeClr val="bg1"/>
              </a:solidFill>
            </a:endParaRPr>
          </a:p>
          <a:p>
            <a:r>
              <a:rPr lang="en-AU" sz="2800" dirty="0" smtClean="0">
                <a:solidFill>
                  <a:schemeClr val="bg1"/>
                </a:solidFill>
              </a:rPr>
              <a:t>Zealand </a:t>
            </a:r>
            <a:r>
              <a:rPr lang="en-AU" sz="2800" dirty="0">
                <a:solidFill>
                  <a:schemeClr val="bg1"/>
                </a:solidFill>
              </a:rPr>
              <a:t>food supply is now </a:t>
            </a:r>
            <a:r>
              <a:rPr lang="en-AU" sz="2800" dirty="0" smtClean="0">
                <a:solidFill>
                  <a:schemeClr val="bg1"/>
                </a:solidFill>
              </a:rPr>
              <a:t>low in </a:t>
            </a:r>
            <a:r>
              <a:rPr lang="en-AU" sz="2800" dirty="0">
                <a:solidFill>
                  <a:schemeClr val="bg1"/>
                </a:solidFill>
              </a:rPr>
              <a:t>iodine, which has led to widespread iodine deficiency</a:t>
            </a:r>
            <a:r>
              <a:rPr lang="en-AU" sz="2800" dirty="0" smtClean="0">
                <a:solidFill>
                  <a:schemeClr val="bg1"/>
                </a:solidFill>
              </a:rPr>
              <a:t>.’</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124744"/>
            <a:ext cx="3562343" cy="26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359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23528" y="0"/>
            <a:ext cx="8712968" cy="3140968"/>
          </a:xfrm>
        </p:spPr>
        <p:txBody>
          <a:bodyPr/>
          <a:lstStyle/>
          <a:p>
            <a:r>
              <a:rPr lang="en-AU" dirty="0" smtClean="0">
                <a:solidFill>
                  <a:schemeClr val="bg1"/>
                </a:solidFill>
              </a:rPr>
              <a:t/>
            </a:r>
            <a:br>
              <a:rPr lang="en-AU" dirty="0" smtClean="0">
                <a:solidFill>
                  <a:schemeClr val="bg1"/>
                </a:solidFill>
              </a:rPr>
            </a:br>
            <a:r>
              <a:rPr lang="en-AU" dirty="0"/>
              <a:t/>
            </a:r>
            <a:br>
              <a:rPr lang="en-AU" dirty="0"/>
            </a:br>
            <a:endParaRPr lang="en-AU" dirty="0"/>
          </a:p>
        </p:txBody>
      </p:sp>
      <p:sp>
        <p:nvSpPr>
          <p:cNvPr id="3" name="Subtitle 2"/>
          <p:cNvSpPr>
            <a:spLocks noGrp="1"/>
          </p:cNvSpPr>
          <p:nvPr>
            <p:ph type="subTitle" idx="1"/>
          </p:nvPr>
        </p:nvSpPr>
        <p:spPr>
          <a:xfrm>
            <a:off x="179512" y="1052736"/>
            <a:ext cx="8712968" cy="5328592"/>
          </a:xfrm>
        </p:spPr>
        <p:txBody>
          <a:bodyPr>
            <a:normAutofit/>
          </a:bodyPr>
          <a:lstStyle/>
          <a:p>
            <a:pPr lvl="0"/>
            <a:r>
              <a:rPr lang="en-AU" sz="2800" dirty="0" smtClean="0">
                <a:solidFill>
                  <a:schemeClr val="bg1"/>
                </a:solidFill>
              </a:rPr>
              <a:t>Take </a:t>
            </a:r>
            <a:r>
              <a:rPr lang="en-AU" sz="2800" dirty="0">
                <a:solidFill>
                  <a:schemeClr val="bg1"/>
                </a:solidFill>
              </a:rPr>
              <a:t>a supplement </a:t>
            </a:r>
            <a:r>
              <a:rPr lang="en-AU" sz="2800" dirty="0" smtClean="0">
                <a:solidFill>
                  <a:schemeClr val="bg1"/>
                </a:solidFill>
              </a:rPr>
              <a:t>that contains </a:t>
            </a:r>
          </a:p>
          <a:p>
            <a:pPr lvl="0"/>
            <a:r>
              <a:rPr lang="en-AU" sz="2800" dirty="0" smtClean="0">
                <a:solidFill>
                  <a:schemeClr val="bg1"/>
                </a:solidFill>
              </a:rPr>
              <a:t>iodine during pregnancy.</a:t>
            </a:r>
          </a:p>
          <a:p>
            <a:pPr lvl="0"/>
            <a:r>
              <a:rPr lang="en-AU" sz="2800" dirty="0" smtClean="0">
                <a:solidFill>
                  <a:schemeClr val="bg1"/>
                </a:solidFill>
              </a:rPr>
              <a:t>The </a:t>
            </a:r>
            <a:r>
              <a:rPr lang="en-AU" sz="2800" dirty="0">
                <a:solidFill>
                  <a:schemeClr val="bg1"/>
                </a:solidFill>
              </a:rPr>
              <a:t>NHMRC and the New Zealand </a:t>
            </a:r>
            <a:endParaRPr lang="en-AU" sz="2800" dirty="0" smtClean="0">
              <a:solidFill>
                <a:schemeClr val="bg1"/>
              </a:solidFill>
            </a:endParaRPr>
          </a:p>
          <a:p>
            <a:pPr lvl="0"/>
            <a:r>
              <a:rPr lang="en-AU" sz="2800" dirty="0" smtClean="0">
                <a:solidFill>
                  <a:schemeClr val="bg1"/>
                </a:solidFill>
              </a:rPr>
              <a:t>M of H recommend </a:t>
            </a:r>
            <a:r>
              <a:rPr lang="en-AU" sz="2800" dirty="0">
                <a:solidFill>
                  <a:schemeClr val="bg1"/>
                </a:solidFill>
              </a:rPr>
              <a:t>that </a:t>
            </a:r>
            <a:r>
              <a:rPr lang="en-AU" sz="2800" dirty="0" smtClean="0">
                <a:solidFill>
                  <a:schemeClr val="bg1"/>
                </a:solidFill>
              </a:rPr>
              <a:t>pregnant </a:t>
            </a:r>
          </a:p>
          <a:p>
            <a:pPr lvl="0"/>
            <a:r>
              <a:rPr lang="en-AU" sz="2800" dirty="0" smtClean="0">
                <a:solidFill>
                  <a:schemeClr val="bg1"/>
                </a:solidFill>
              </a:rPr>
              <a:t>women </a:t>
            </a:r>
            <a:r>
              <a:rPr lang="en-AU" sz="2800" dirty="0">
                <a:solidFill>
                  <a:schemeClr val="bg1"/>
                </a:solidFill>
              </a:rPr>
              <a:t>take </a:t>
            </a:r>
            <a:r>
              <a:rPr lang="en-AU" sz="2800" dirty="0" smtClean="0">
                <a:solidFill>
                  <a:schemeClr val="bg1"/>
                </a:solidFill>
              </a:rPr>
              <a:t>220μg of </a:t>
            </a:r>
            <a:r>
              <a:rPr lang="en-AU" sz="2800" dirty="0">
                <a:solidFill>
                  <a:schemeClr val="bg1"/>
                </a:solidFill>
              </a:rPr>
              <a:t>iodine per day. </a:t>
            </a:r>
            <a:endParaRPr lang="en-AU" sz="2800" dirty="0" smtClean="0">
              <a:solidFill>
                <a:schemeClr val="bg1"/>
              </a:solidFill>
            </a:endParaRPr>
          </a:p>
          <a:p>
            <a:pPr lvl="0"/>
            <a:r>
              <a:rPr lang="en-AU" sz="2800" dirty="0" smtClean="0">
                <a:solidFill>
                  <a:schemeClr val="bg1"/>
                </a:solidFill>
              </a:rPr>
              <a:t>Women </a:t>
            </a:r>
            <a:r>
              <a:rPr lang="en-AU" sz="2800" dirty="0">
                <a:solidFill>
                  <a:schemeClr val="bg1"/>
                </a:solidFill>
              </a:rPr>
              <a:t>who </a:t>
            </a:r>
            <a:r>
              <a:rPr lang="en-AU" sz="2800" dirty="0" smtClean="0">
                <a:solidFill>
                  <a:schemeClr val="bg1"/>
                </a:solidFill>
              </a:rPr>
              <a:t>are breastfeeding </a:t>
            </a:r>
            <a:r>
              <a:rPr lang="en-AU" sz="2800" dirty="0">
                <a:solidFill>
                  <a:schemeClr val="bg1"/>
                </a:solidFill>
              </a:rPr>
              <a:t>should </a:t>
            </a:r>
            <a:endParaRPr lang="en-AU" sz="2800" dirty="0" smtClean="0">
              <a:solidFill>
                <a:schemeClr val="bg1"/>
              </a:solidFill>
            </a:endParaRPr>
          </a:p>
          <a:p>
            <a:pPr lvl="0"/>
            <a:r>
              <a:rPr lang="en-AU" sz="2800" dirty="0" smtClean="0">
                <a:solidFill>
                  <a:schemeClr val="bg1"/>
                </a:solidFill>
              </a:rPr>
              <a:t>have </a:t>
            </a:r>
            <a:r>
              <a:rPr lang="en-AU" sz="2800" dirty="0">
                <a:solidFill>
                  <a:schemeClr val="bg1"/>
                </a:solidFill>
              </a:rPr>
              <a:t>270μg per day.</a:t>
            </a:r>
          </a:p>
          <a:p>
            <a:pPr lvl="0"/>
            <a:r>
              <a:rPr lang="en-AU" sz="2800" b="1" dirty="0" smtClean="0">
                <a:solidFill>
                  <a:schemeClr val="bg1"/>
                </a:solidFill>
              </a:rPr>
              <a:t>Essentials</a:t>
            </a:r>
            <a:r>
              <a:rPr lang="en-AU" sz="2800" dirty="0" smtClean="0">
                <a:solidFill>
                  <a:schemeClr val="bg1"/>
                </a:solidFill>
              </a:rPr>
              <a:t> </a:t>
            </a:r>
            <a:r>
              <a:rPr lang="en-AU" sz="2800" dirty="0">
                <a:solidFill>
                  <a:schemeClr val="bg1"/>
                </a:solidFill>
              </a:rPr>
              <a:t>contains 300mcg iodine </a:t>
            </a:r>
            <a:r>
              <a:rPr lang="en-AU" sz="2800" dirty="0" smtClean="0">
                <a:solidFill>
                  <a:schemeClr val="bg1"/>
                </a:solidFill>
              </a:rPr>
              <a:t>daily </a:t>
            </a:r>
            <a:r>
              <a:rPr lang="en-AU" sz="2800" dirty="0">
                <a:solidFill>
                  <a:schemeClr val="bg1"/>
                </a:solidFill>
              </a:rPr>
              <a:t>dose so it’s suitable for pregnancy and breastfeeding</a:t>
            </a:r>
            <a:r>
              <a:rPr lang="en-AU" sz="2800" dirty="0" smtClean="0">
                <a:solidFill>
                  <a:schemeClr val="bg1"/>
                </a:solidFill>
              </a:rPr>
              <a:t>.</a:t>
            </a:r>
            <a:endParaRPr lang="en-AU" sz="2800" dirty="0"/>
          </a:p>
        </p:txBody>
      </p:sp>
      <p:sp>
        <p:nvSpPr>
          <p:cNvPr id="4" name="Rectangle 3"/>
          <p:cNvSpPr/>
          <p:nvPr/>
        </p:nvSpPr>
        <p:spPr>
          <a:xfrm>
            <a:off x="36512" y="77723"/>
            <a:ext cx="9144000" cy="830997"/>
          </a:xfrm>
          <a:prstGeom prst="rect">
            <a:avLst/>
          </a:prstGeom>
        </p:spPr>
        <p:txBody>
          <a:bodyPr wrap="square">
            <a:spAutoFit/>
          </a:bodyPr>
          <a:lstStyle/>
          <a:p>
            <a:r>
              <a:rPr lang="en-AU" sz="4800" b="1" dirty="0" smtClean="0">
                <a:solidFill>
                  <a:schemeClr val="bg1"/>
                </a:solidFill>
                <a:latin typeface="+mj-lt"/>
              </a:rPr>
              <a:t>IODINE: SUPPLEMENT FACTS</a:t>
            </a:r>
            <a:endParaRPr lang="en-AU" sz="4800" b="1" dirty="0">
              <a:latin typeface="+mj-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504" y="1196752"/>
            <a:ext cx="2646000" cy="30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52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23528" y="0"/>
            <a:ext cx="8134672" cy="1802681"/>
          </a:xfrm>
        </p:spPr>
        <p:txBody>
          <a:bodyPr/>
          <a:lstStyle/>
          <a:p>
            <a:r>
              <a:rPr lang="en-AU" b="1" dirty="0">
                <a:solidFill>
                  <a:schemeClr val="bg1"/>
                </a:solidFill>
              </a:rPr>
              <a:t>Vitamin D </a:t>
            </a:r>
            <a:r>
              <a:rPr lang="en-AU" dirty="0"/>
              <a:t/>
            </a:r>
            <a:br>
              <a:rPr lang="en-AU" dirty="0"/>
            </a:br>
            <a:endParaRPr lang="en-AU" dirty="0"/>
          </a:p>
        </p:txBody>
      </p:sp>
      <p:sp>
        <p:nvSpPr>
          <p:cNvPr id="3" name="Subtitle 2"/>
          <p:cNvSpPr>
            <a:spLocks noGrp="1"/>
          </p:cNvSpPr>
          <p:nvPr>
            <p:ph type="subTitle" idx="1"/>
          </p:nvPr>
        </p:nvSpPr>
        <p:spPr>
          <a:xfrm>
            <a:off x="179512" y="980728"/>
            <a:ext cx="8784976" cy="4896544"/>
          </a:xfrm>
        </p:spPr>
        <p:txBody>
          <a:bodyPr>
            <a:normAutofit/>
          </a:bodyPr>
          <a:lstStyle/>
          <a:p>
            <a:r>
              <a:rPr lang="en-AU" sz="2800" dirty="0" smtClean="0">
                <a:solidFill>
                  <a:schemeClr val="bg1"/>
                </a:solidFill>
              </a:rPr>
              <a:t>Deakin University says </a:t>
            </a:r>
          </a:p>
          <a:p>
            <a:r>
              <a:rPr lang="en-AU" sz="2800" dirty="0" smtClean="0">
                <a:solidFill>
                  <a:schemeClr val="bg1"/>
                </a:solidFill>
              </a:rPr>
              <a:t>nearly </a:t>
            </a:r>
            <a:r>
              <a:rPr lang="en-AU" sz="2800" dirty="0">
                <a:solidFill>
                  <a:schemeClr val="bg1"/>
                </a:solidFill>
              </a:rPr>
              <a:t>three quarters </a:t>
            </a:r>
            <a:endParaRPr lang="en-AU" sz="2800" dirty="0" smtClean="0">
              <a:solidFill>
                <a:schemeClr val="bg1"/>
              </a:solidFill>
            </a:endParaRPr>
          </a:p>
          <a:p>
            <a:r>
              <a:rPr lang="en-AU" sz="2800" dirty="0" smtClean="0">
                <a:solidFill>
                  <a:schemeClr val="bg1"/>
                </a:solidFill>
              </a:rPr>
              <a:t>(</a:t>
            </a:r>
            <a:r>
              <a:rPr lang="en-AU" sz="2800" dirty="0">
                <a:solidFill>
                  <a:schemeClr val="bg1"/>
                </a:solidFill>
              </a:rPr>
              <a:t>73 per </a:t>
            </a:r>
            <a:r>
              <a:rPr lang="en-AU" sz="2800" dirty="0" smtClean="0">
                <a:solidFill>
                  <a:schemeClr val="bg1"/>
                </a:solidFill>
              </a:rPr>
              <a:t>cent) of </a:t>
            </a:r>
            <a:r>
              <a:rPr lang="en-AU" sz="2800" dirty="0">
                <a:solidFill>
                  <a:schemeClr val="bg1"/>
                </a:solidFill>
              </a:rPr>
              <a:t>people have </a:t>
            </a:r>
            <a:endParaRPr lang="en-AU" sz="2800" dirty="0" smtClean="0">
              <a:solidFill>
                <a:schemeClr val="bg1"/>
              </a:solidFill>
            </a:endParaRPr>
          </a:p>
          <a:p>
            <a:r>
              <a:rPr lang="en-AU" sz="2800" dirty="0" smtClean="0">
                <a:solidFill>
                  <a:schemeClr val="bg1"/>
                </a:solidFill>
              </a:rPr>
              <a:t>vitamin D levels </a:t>
            </a:r>
          </a:p>
          <a:p>
            <a:r>
              <a:rPr lang="en-AU" sz="2800" dirty="0" smtClean="0">
                <a:solidFill>
                  <a:schemeClr val="bg1"/>
                </a:solidFill>
              </a:rPr>
              <a:t>considered to </a:t>
            </a:r>
            <a:r>
              <a:rPr lang="en-AU" sz="2800" dirty="0">
                <a:solidFill>
                  <a:schemeClr val="bg1"/>
                </a:solidFill>
              </a:rPr>
              <a:t>be below the </a:t>
            </a:r>
            <a:endParaRPr lang="en-AU" sz="2800" dirty="0" smtClean="0">
              <a:solidFill>
                <a:schemeClr val="bg1"/>
              </a:solidFill>
            </a:endParaRPr>
          </a:p>
          <a:p>
            <a:r>
              <a:rPr lang="en-AU" sz="2800" dirty="0" smtClean="0">
                <a:solidFill>
                  <a:schemeClr val="bg1"/>
                </a:solidFill>
              </a:rPr>
              <a:t>optimal </a:t>
            </a:r>
            <a:r>
              <a:rPr lang="en-AU" sz="2800" dirty="0">
                <a:solidFill>
                  <a:schemeClr val="bg1"/>
                </a:solidFill>
              </a:rPr>
              <a:t>for musculoskeletal health.</a:t>
            </a:r>
          </a:p>
          <a:p>
            <a:r>
              <a:rPr lang="en-AU" sz="2800" dirty="0" smtClean="0">
                <a:solidFill>
                  <a:schemeClr val="bg1"/>
                </a:solidFill>
              </a:rPr>
              <a:t>For </a:t>
            </a:r>
            <a:r>
              <a:rPr lang="en-AU" sz="2800" dirty="0">
                <a:solidFill>
                  <a:schemeClr val="bg1"/>
                </a:solidFill>
              </a:rPr>
              <a:t>pregnant and breastfeeding women and for </a:t>
            </a:r>
            <a:r>
              <a:rPr lang="en-AU" sz="2800" dirty="0" smtClean="0">
                <a:solidFill>
                  <a:schemeClr val="bg1"/>
                </a:solidFill>
              </a:rPr>
              <a:t>adults </a:t>
            </a:r>
            <a:r>
              <a:rPr lang="en-AU" sz="2800" dirty="0">
                <a:solidFill>
                  <a:schemeClr val="bg1"/>
                </a:solidFill>
              </a:rPr>
              <a:t>up to the age of 70, a daily dose of </a:t>
            </a:r>
            <a:r>
              <a:rPr lang="en-AU" sz="2800" dirty="0">
                <a:solidFill>
                  <a:schemeClr val="bg1"/>
                </a:solidFill>
              </a:rPr>
              <a:t>15μg </a:t>
            </a:r>
            <a:r>
              <a:rPr lang="en-AU" sz="2800" dirty="0">
                <a:solidFill>
                  <a:schemeClr val="bg1"/>
                </a:solidFill>
              </a:rPr>
              <a:t>(or 600 IU) of dietary vitamin D is </a:t>
            </a:r>
            <a:r>
              <a:rPr lang="en-AU" sz="2800" dirty="0" smtClean="0">
                <a:solidFill>
                  <a:schemeClr val="bg1"/>
                </a:solidFill>
              </a:rPr>
              <a:t>recommended.</a:t>
            </a:r>
            <a:endParaRPr lang="en-AU" sz="2800" dirty="0">
              <a:solidFill>
                <a:schemeClr val="bg1"/>
              </a:solidFill>
            </a:endParaRPr>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512" y="908720"/>
            <a:ext cx="4140000" cy="24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887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332656"/>
            <a:ext cx="8892480" cy="2289249"/>
          </a:xfrm>
        </p:spPr>
        <p:txBody>
          <a:bodyPr/>
          <a:lstStyle/>
          <a:p>
            <a:r>
              <a:rPr lang="en-AU" b="1" dirty="0" smtClean="0">
                <a:solidFill>
                  <a:schemeClr val="bg1"/>
                </a:solidFill>
              </a:rPr>
              <a:t>Vitamin </a:t>
            </a:r>
            <a:r>
              <a:rPr lang="en-AU" b="1" dirty="0" smtClean="0">
                <a:solidFill>
                  <a:schemeClr val="bg1"/>
                </a:solidFill>
              </a:rPr>
              <a:t>D: SUPPLEMENT FACTS </a:t>
            </a:r>
            <a:r>
              <a:rPr lang="en-AU" dirty="0"/>
              <a:t/>
            </a:r>
            <a:br>
              <a:rPr lang="en-AU" dirty="0"/>
            </a:br>
            <a:endParaRPr lang="en-AU" dirty="0"/>
          </a:p>
        </p:txBody>
      </p:sp>
      <p:sp>
        <p:nvSpPr>
          <p:cNvPr id="3" name="Subtitle 2"/>
          <p:cNvSpPr>
            <a:spLocks noGrp="1"/>
          </p:cNvSpPr>
          <p:nvPr>
            <p:ph type="subTitle" idx="1"/>
          </p:nvPr>
        </p:nvSpPr>
        <p:spPr>
          <a:xfrm>
            <a:off x="251520" y="1628799"/>
            <a:ext cx="8892480" cy="4968553"/>
          </a:xfrm>
        </p:spPr>
        <p:txBody>
          <a:bodyPr>
            <a:normAutofit/>
          </a:bodyPr>
          <a:lstStyle/>
          <a:p>
            <a:pPr lvl="0"/>
            <a:r>
              <a:rPr lang="en-AU" sz="2800" dirty="0" smtClean="0">
                <a:solidFill>
                  <a:schemeClr val="bg1"/>
                </a:solidFill>
              </a:rPr>
              <a:t>Most </a:t>
            </a:r>
            <a:r>
              <a:rPr lang="en-AU" sz="2800" dirty="0">
                <a:solidFill>
                  <a:schemeClr val="bg1"/>
                </a:solidFill>
              </a:rPr>
              <a:t>pregnancy supplements </a:t>
            </a:r>
            <a:endParaRPr lang="en-AU" sz="2800" dirty="0" smtClean="0">
              <a:solidFill>
                <a:schemeClr val="bg1"/>
              </a:solidFill>
            </a:endParaRPr>
          </a:p>
          <a:p>
            <a:pPr lvl="0"/>
            <a:r>
              <a:rPr lang="en-AU" sz="2800" dirty="0" smtClean="0">
                <a:solidFill>
                  <a:schemeClr val="bg1"/>
                </a:solidFill>
              </a:rPr>
              <a:t>provide </a:t>
            </a:r>
            <a:r>
              <a:rPr lang="en-AU" sz="2800" dirty="0">
                <a:solidFill>
                  <a:schemeClr val="bg1"/>
                </a:solidFill>
              </a:rPr>
              <a:t>less than the </a:t>
            </a:r>
            <a:endParaRPr lang="en-AU" sz="2800" dirty="0" smtClean="0">
              <a:solidFill>
                <a:schemeClr val="bg1"/>
              </a:solidFill>
            </a:endParaRPr>
          </a:p>
          <a:p>
            <a:pPr lvl="0"/>
            <a:r>
              <a:rPr lang="en-AU" sz="2800" dirty="0" smtClean="0">
                <a:solidFill>
                  <a:schemeClr val="bg1"/>
                </a:solidFill>
              </a:rPr>
              <a:t>recommended </a:t>
            </a:r>
            <a:r>
              <a:rPr lang="en-AU" sz="2800" dirty="0">
                <a:solidFill>
                  <a:schemeClr val="bg1"/>
                </a:solidFill>
              </a:rPr>
              <a:t>adequate intake </a:t>
            </a:r>
            <a:endParaRPr lang="en-AU" sz="2800" dirty="0" smtClean="0">
              <a:solidFill>
                <a:schemeClr val="bg1"/>
              </a:solidFill>
            </a:endParaRPr>
          </a:p>
          <a:p>
            <a:pPr lvl="0"/>
            <a:r>
              <a:rPr lang="en-AU" sz="2800" dirty="0" smtClean="0">
                <a:solidFill>
                  <a:schemeClr val="bg1"/>
                </a:solidFill>
              </a:rPr>
              <a:t>of 15 mcg (600 IU). If </a:t>
            </a:r>
            <a:r>
              <a:rPr lang="en-AU" sz="2800" dirty="0">
                <a:solidFill>
                  <a:schemeClr val="bg1"/>
                </a:solidFill>
              </a:rPr>
              <a:t>you’re at </a:t>
            </a:r>
            <a:endParaRPr lang="en-AU" sz="2800" dirty="0" smtClean="0">
              <a:solidFill>
                <a:schemeClr val="bg1"/>
              </a:solidFill>
            </a:endParaRPr>
          </a:p>
          <a:p>
            <a:pPr lvl="0"/>
            <a:r>
              <a:rPr lang="en-AU" sz="2800" dirty="0" smtClean="0">
                <a:solidFill>
                  <a:schemeClr val="bg1"/>
                </a:solidFill>
              </a:rPr>
              <a:t>increased risk </a:t>
            </a:r>
            <a:r>
              <a:rPr lang="en-AU" sz="2800" dirty="0">
                <a:solidFill>
                  <a:schemeClr val="bg1"/>
                </a:solidFill>
              </a:rPr>
              <a:t>of deficiency, </a:t>
            </a:r>
            <a:endParaRPr lang="en-AU" sz="2800" dirty="0" smtClean="0">
              <a:solidFill>
                <a:schemeClr val="bg1"/>
              </a:solidFill>
            </a:endParaRPr>
          </a:p>
          <a:p>
            <a:pPr lvl="0"/>
            <a:r>
              <a:rPr lang="en-AU" sz="2800" dirty="0" smtClean="0">
                <a:solidFill>
                  <a:schemeClr val="bg1"/>
                </a:solidFill>
              </a:rPr>
              <a:t>consult </a:t>
            </a:r>
            <a:r>
              <a:rPr lang="en-AU" sz="2800" dirty="0">
                <a:solidFill>
                  <a:schemeClr val="bg1"/>
                </a:solidFill>
              </a:rPr>
              <a:t>your </a:t>
            </a:r>
            <a:r>
              <a:rPr lang="en-AU" sz="2800" dirty="0" smtClean="0">
                <a:solidFill>
                  <a:schemeClr val="bg1"/>
                </a:solidFill>
              </a:rPr>
              <a:t>doctor </a:t>
            </a:r>
            <a:r>
              <a:rPr lang="en-AU" sz="2800" dirty="0">
                <a:solidFill>
                  <a:schemeClr val="bg1"/>
                </a:solidFill>
              </a:rPr>
              <a:t>for advice. </a:t>
            </a:r>
          </a:p>
          <a:p>
            <a:pPr lvl="0"/>
            <a:r>
              <a:rPr lang="en-AU" sz="2800" b="1" dirty="0" smtClean="0">
                <a:solidFill>
                  <a:schemeClr val="bg1"/>
                </a:solidFill>
              </a:rPr>
              <a:t>Essentials</a:t>
            </a:r>
            <a:r>
              <a:rPr lang="en-AU" sz="2800" dirty="0" smtClean="0">
                <a:solidFill>
                  <a:schemeClr val="bg1"/>
                </a:solidFill>
              </a:rPr>
              <a:t> </a:t>
            </a:r>
            <a:r>
              <a:rPr lang="en-AU" sz="2800" dirty="0">
                <a:solidFill>
                  <a:schemeClr val="bg1"/>
                </a:solidFill>
              </a:rPr>
              <a:t>contains </a:t>
            </a:r>
            <a:r>
              <a:rPr lang="en-AU" sz="2800" dirty="0">
                <a:solidFill>
                  <a:schemeClr val="bg1"/>
                </a:solidFill>
              </a:rPr>
              <a:t>20μg </a:t>
            </a:r>
            <a:r>
              <a:rPr lang="en-AU" sz="2800" dirty="0" smtClean="0">
                <a:solidFill>
                  <a:schemeClr val="bg1"/>
                </a:solidFill>
              </a:rPr>
              <a:t> (</a:t>
            </a:r>
            <a:r>
              <a:rPr lang="en-AU" sz="2800" dirty="0">
                <a:solidFill>
                  <a:schemeClr val="bg1"/>
                </a:solidFill>
              </a:rPr>
              <a:t>800 </a:t>
            </a:r>
            <a:r>
              <a:rPr lang="en-AU" sz="2800" dirty="0">
                <a:solidFill>
                  <a:schemeClr val="bg1"/>
                </a:solidFill>
              </a:rPr>
              <a:t>IU) per daily dose of four tablets.</a:t>
            </a:r>
          </a:p>
          <a:p>
            <a:r>
              <a:rPr lang="en-US" dirty="0">
                <a:solidFill>
                  <a:schemeClr val="bg1"/>
                </a:solidFill>
              </a:rPr>
              <a:t> </a:t>
            </a:r>
            <a:endParaRPr lang="en-AU" dirty="0">
              <a:solidFill>
                <a:schemeClr val="bg1"/>
              </a:solidFill>
            </a:endParaRPr>
          </a:p>
          <a:p>
            <a:endParaRPr lang="en-AU" dirty="0"/>
          </a:p>
          <a:p>
            <a:endParaRPr lang="en-AU"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628799"/>
            <a:ext cx="3779912"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369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0"/>
            <a:ext cx="7772400" cy="1802681"/>
          </a:xfrm>
        </p:spPr>
        <p:txBody>
          <a:bodyPr/>
          <a:lstStyle/>
          <a:p>
            <a:r>
              <a:rPr lang="en-AU" b="1" dirty="0">
                <a:solidFill>
                  <a:schemeClr val="bg1"/>
                </a:solidFill>
              </a:rPr>
              <a:t>Vitamin B12 </a:t>
            </a:r>
            <a:r>
              <a:rPr lang="en-AU" dirty="0"/>
              <a:t/>
            </a:r>
            <a:br>
              <a:rPr lang="en-AU" dirty="0"/>
            </a:br>
            <a:endParaRPr lang="en-AU" dirty="0"/>
          </a:p>
        </p:txBody>
      </p:sp>
      <p:sp>
        <p:nvSpPr>
          <p:cNvPr id="3" name="Subtitle 2"/>
          <p:cNvSpPr>
            <a:spLocks noGrp="1"/>
          </p:cNvSpPr>
          <p:nvPr>
            <p:ph type="subTitle" idx="1"/>
          </p:nvPr>
        </p:nvSpPr>
        <p:spPr>
          <a:xfrm>
            <a:off x="251520" y="1268760"/>
            <a:ext cx="8644320" cy="4608512"/>
          </a:xfrm>
        </p:spPr>
        <p:txBody>
          <a:bodyPr>
            <a:normAutofit lnSpcReduction="10000"/>
          </a:bodyPr>
          <a:lstStyle/>
          <a:p>
            <a:r>
              <a:rPr lang="en-AU" sz="2800" dirty="0" smtClean="0">
                <a:solidFill>
                  <a:schemeClr val="bg1"/>
                </a:solidFill>
              </a:rPr>
              <a:t>Needed </a:t>
            </a:r>
            <a:r>
              <a:rPr lang="en-AU" sz="2800" dirty="0">
                <a:solidFill>
                  <a:schemeClr val="bg1"/>
                </a:solidFill>
              </a:rPr>
              <a:t>for the </a:t>
            </a:r>
            <a:r>
              <a:rPr lang="en-AU" sz="2800" dirty="0" smtClean="0">
                <a:solidFill>
                  <a:schemeClr val="bg1"/>
                </a:solidFill>
              </a:rPr>
              <a:t>development </a:t>
            </a:r>
            <a:r>
              <a:rPr lang="en-AU" sz="2800" dirty="0">
                <a:solidFill>
                  <a:schemeClr val="bg1"/>
                </a:solidFill>
              </a:rPr>
              <a:t>of the </a:t>
            </a:r>
            <a:endParaRPr lang="en-AU" sz="2800" dirty="0" smtClean="0">
              <a:solidFill>
                <a:schemeClr val="bg1"/>
              </a:solidFill>
            </a:endParaRPr>
          </a:p>
          <a:p>
            <a:r>
              <a:rPr lang="en-AU" sz="2800" dirty="0" smtClean="0">
                <a:solidFill>
                  <a:schemeClr val="bg1"/>
                </a:solidFill>
              </a:rPr>
              <a:t>nerves </a:t>
            </a:r>
            <a:r>
              <a:rPr lang="en-AU" sz="2800" dirty="0">
                <a:solidFill>
                  <a:schemeClr val="bg1"/>
                </a:solidFill>
              </a:rPr>
              <a:t>and </a:t>
            </a:r>
            <a:r>
              <a:rPr lang="en-AU" sz="2800" dirty="0" smtClean="0">
                <a:solidFill>
                  <a:schemeClr val="bg1"/>
                </a:solidFill>
              </a:rPr>
              <a:t>for </a:t>
            </a:r>
            <a:r>
              <a:rPr lang="en-AU" sz="2800" dirty="0">
                <a:solidFill>
                  <a:schemeClr val="bg1"/>
                </a:solidFill>
              </a:rPr>
              <a:t>healthy blood. </a:t>
            </a:r>
            <a:endParaRPr lang="en-AU" sz="2800" dirty="0" smtClean="0">
              <a:solidFill>
                <a:schemeClr val="bg1"/>
              </a:solidFill>
            </a:endParaRPr>
          </a:p>
          <a:p>
            <a:r>
              <a:rPr lang="en-AU" sz="2800" dirty="0">
                <a:solidFill>
                  <a:schemeClr val="bg1"/>
                </a:solidFill>
              </a:rPr>
              <a:t>F</a:t>
            </a:r>
            <a:r>
              <a:rPr lang="en-AU" sz="2800" dirty="0" smtClean="0">
                <a:solidFill>
                  <a:schemeClr val="bg1"/>
                </a:solidFill>
              </a:rPr>
              <a:t>ound </a:t>
            </a:r>
            <a:r>
              <a:rPr lang="en-AU" sz="2800" dirty="0">
                <a:solidFill>
                  <a:schemeClr val="bg1"/>
                </a:solidFill>
              </a:rPr>
              <a:t>mostly </a:t>
            </a:r>
            <a:r>
              <a:rPr lang="en-AU" sz="2800" dirty="0" smtClean="0">
                <a:solidFill>
                  <a:schemeClr val="bg1"/>
                </a:solidFill>
              </a:rPr>
              <a:t>in </a:t>
            </a:r>
            <a:r>
              <a:rPr lang="en-AU" sz="2800" dirty="0">
                <a:solidFill>
                  <a:schemeClr val="bg1"/>
                </a:solidFill>
              </a:rPr>
              <a:t>animal products </a:t>
            </a:r>
            <a:endParaRPr lang="en-AU" sz="2800" dirty="0" smtClean="0">
              <a:solidFill>
                <a:schemeClr val="bg1"/>
              </a:solidFill>
            </a:endParaRPr>
          </a:p>
          <a:p>
            <a:r>
              <a:rPr lang="en-AU" sz="2800" dirty="0" smtClean="0">
                <a:solidFill>
                  <a:schemeClr val="bg1"/>
                </a:solidFill>
              </a:rPr>
              <a:t>(</a:t>
            </a:r>
            <a:r>
              <a:rPr lang="en-AU" sz="2800" dirty="0">
                <a:solidFill>
                  <a:schemeClr val="bg1"/>
                </a:solidFill>
              </a:rPr>
              <a:t>such as meat, </a:t>
            </a:r>
            <a:r>
              <a:rPr lang="en-AU" sz="2800" dirty="0" smtClean="0">
                <a:solidFill>
                  <a:schemeClr val="bg1"/>
                </a:solidFill>
              </a:rPr>
              <a:t>eggs </a:t>
            </a:r>
            <a:r>
              <a:rPr lang="en-AU" sz="2800" dirty="0">
                <a:solidFill>
                  <a:schemeClr val="bg1"/>
                </a:solidFill>
              </a:rPr>
              <a:t>and dairy). </a:t>
            </a:r>
            <a:endParaRPr lang="en-AU" sz="2800" dirty="0" smtClean="0">
              <a:solidFill>
                <a:schemeClr val="bg1"/>
              </a:solidFill>
            </a:endParaRPr>
          </a:p>
          <a:p>
            <a:endParaRPr lang="en-AU" sz="2800" dirty="0" smtClean="0">
              <a:solidFill>
                <a:schemeClr val="bg1"/>
              </a:solidFill>
            </a:endParaRPr>
          </a:p>
          <a:p>
            <a:endParaRPr lang="en-AU" sz="2800" dirty="0" smtClean="0">
              <a:solidFill>
                <a:schemeClr val="bg1"/>
              </a:solidFill>
            </a:endParaRPr>
          </a:p>
          <a:p>
            <a:r>
              <a:rPr lang="en-AU" sz="2800" dirty="0" smtClean="0">
                <a:solidFill>
                  <a:schemeClr val="bg1"/>
                </a:solidFill>
              </a:rPr>
              <a:t>Algae </a:t>
            </a:r>
            <a:r>
              <a:rPr lang="en-AU" sz="2800" dirty="0">
                <a:solidFill>
                  <a:schemeClr val="bg1"/>
                </a:solidFill>
              </a:rPr>
              <a:t>is a vegan source but vegan mums-to-be may need a supplement of vitamin B12 daily. </a:t>
            </a:r>
          </a:p>
          <a:p>
            <a:r>
              <a:rPr lang="en-AU" dirty="0">
                <a:solidFill>
                  <a:schemeClr val="bg1"/>
                </a:solidFill>
              </a:rPr>
              <a:t> </a:t>
            </a:r>
          </a:p>
          <a:p>
            <a:r>
              <a:rPr lang="en-AU" dirty="0" smtClean="0">
                <a:solidFill>
                  <a:schemeClr val="bg1"/>
                </a:solidFill>
              </a:rPr>
              <a:t>,</a:t>
            </a:r>
            <a:endParaRPr lang="en-AU" dirty="0">
              <a:solidFill>
                <a:schemeClr val="bg1"/>
              </a:solidFill>
            </a:endParaRPr>
          </a:p>
        </p:txBody>
      </p:sp>
      <p:pic>
        <p:nvPicPr>
          <p:cNvPr id="15362" name="Picture 2" descr="C:\Users\RavinderL14\AppData\Local\Microsoft\Windows\Temporary Internet Files\Content.Outlook\XJ8CMF78\Egg 6266326_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4824" y="585064"/>
            <a:ext cx="2955688" cy="34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763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1"/>
            <a:ext cx="8640960" cy="1916832"/>
          </a:xfrm>
        </p:spPr>
        <p:txBody>
          <a:bodyPr>
            <a:normAutofit fontScale="90000"/>
          </a:bodyPr>
          <a:lstStyle/>
          <a:p>
            <a:r>
              <a:rPr lang="en-AU" b="1" dirty="0" smtClean="0">
                <a:solidFill>
                  <a:schemeClr val="bg1"/>
                </a:solidFill>
              </a:rPr>
              <a:t/>
            </a:r>
            <a:br>
              <a:rPr lang="en-AU" b="1" dirty="0" smtClean="0">
                <a:solidFill>
                  <a:schemeClr val="bg1"/>
                </a:solidFill>
              </a:rPr>
            </a:br>
            <a:r>
              <a:rPr lang="en-AU" b="1" dirty="0" smtClean="0">
                <a:solidFill>
                  <a:schemeClr val="bg1"/>
                </a:solidFill>
              </a:rPr>
              <a:t/>
            </a:r>
            <a:br>
              <a:rPr lang="en-AU" b="1" dirty="0" smtClean="0">
                <a:solidFill>
                  <a:schemeClr val="bg1"/>
                </a:solidFill>
              </a:rPr>
            </a:br>
            <a:r>
              <a:rPr lang="en-AU" dirty="0" smtClean="0"/>
              <a:t/>
            </a:r>
            <a:br>
              <a:rPr lang="en-AU" dirty="0" smtClean="0"/>
            </a:br>
            <a:r>
              <a:rPr lang="en-AU" b="1" dirty="0">
                <a:solidFill>
                  <a:schemeClr val="bg1"/>
                </a:solidFill>
              </a:rPr>
              <a:t>The Essentials for good health!</a:t>
            </a:r>
            <a:endParaRPr lang="en-AU" b="1" dirty="0"/>
          </a:p>
        </p:txBody>
      </p:sp>
      <p:sp>
        <p:nvSpPr>
          <p:cNvPr id="3" name="Subtitle 2"/>
          <p:cNvSpPr>
            <a:spLocks noGrp="1"/>
          </p:cNvSpPr>
          <p:nvPr>
            <p:ph type="subTitle" idx="1"/>
          </p:nvPr>
        </p:nvSpPr>
        <p:spPr>
          <a:xfrm>
            <a:off x="179512" y="1988840"/>
            <a:ext cx="7592888" cy="3888432"/>
          </a:xfrm>
        </p:spPr>
        <p:txBody>
          <a:bodyPr>
            <a:normAutofit/>
          </a:bodyPr>
          <a:lstStyle/>
          <a:p>
            <a:r>
              <a:rPr lang="en-AU" sz="3200" dirty="0" smtClean="0">
                <a:solidFill>
                  <a:schemeClr val="bg1"/>
                </a:solidFill>
              </a:rPr>
              <a:t>Focus </a:t>
            </a:r>
            <a:r>
              <a:rPr lang="en-AU" sz="3200" dirty="0">
                <a:solidFill>
                  <a:schemeClr val="bg1"/>
                </a:solidFill>
              </a:rPr>
              <a:t>on regular exercise </a:t>
            </a:r>
            <a:endParaRPr lang="en-AU" sz="3200" dirty="0" smtClean="0">
              <a:solidFill>
                <a:schemeClr val="bg1"/>
              </a:solidFill>
            </a:endParaRPr>
          </a:p>
          <a:p>
            <a:r>
              <a:rPr lang="en-AU" sz="3200" dirty="0" smtClean="0">
                <a:solidFill>
                  <a:schemeClr val="bg1"/>
                </a:solidFill>
              </a:rPr>
              <a:t>plus </a:t>
            </a:r>
            <a:r>
              <a:rPr lang="en-AU" sz="3200" dirty="0">
                <a:solidFill>
                  <a:schemeClr val="bg1"/>
                </a:solidFill>
              </a:rPr>
              <a:t>a healthy diet </a:t>
            </a:r>
            <a:endParaRPr lang="en-AU" sz="3200" dirty="0" smtClean="0">
              <a:solidFill>
                <a:schemeClr val="bg1"/>
              </a:solidFill>
            </a:endParaRPr>
          </a:p>
          <a:p>
            <a:r>
              <a:rPr lang="en-AU" sz="3200" dirty="0" smtClean="0">
                <a:solidFill>
                  <a:schemeClr val="bg1"/>
                </a:solidFill>
              </a:rPr>
              <a:t>for good </a:t>
            </a:r>
            <a:r>
              <a:rPr lang="en-AU" sz="3200" dirty="0">
                <a:solidFill>
                  <a:schemeClr val="bg1"/>
                </a:solidFill>
              </a:rPr>
              <a:t>health. </a:t>
            </a:r>
            <a:endParaRPr lang="en-AU" sz="3200"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988840"/>
            <a:ext cx="3840976" cy="2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214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3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79512" y="0"/>
            <a:ext cx="7776864" cy="1802681"/>
          </a:xfrm>
        </p:spPr>
        <p:txBody>
          <a:bodyPr/>
          <a:lstStyle/>
          <a:p>
            <a:r>
              <a:rPr lang="en-AU" dirty="0"/>
              <a:t/>
            </a:r>
            <a:br>
              <a:rPr lang="en-AU" dirty="0"/>
            </a:br>
            <a:endParaRPr lang="en-AU" dirty="0"/>
          </a:p>
        </p:txBody>
      </p:sp>
      <p:sp>
        <p:nvSpPr>
          <p:cNvPr id="3" name="Subtitle 2"/>
          <p:cNvSpPr>
            <a:spLocks noGrp="1"/>
          </p:cNvSpPr>
          <p:nvPr>
            <p:ph type="subTitle" idx="1"/>
          </p:nvPr>
        </p:nvSpPr>
        <p:spPr>
          <a:xfrm>
            <a:off x="251520" y="1758300"/>
            <a:ext cx="7520880" cy="4118972"/>
          </a:xfrm>
        </p:spPr>
        <p:txBody>
          <a:bodyPr>
            <a:normAutofit/>
          </a:bodyPr>
          <a:lstStyle/>
          <a:p>
            <a:pPr lvl="0"/>
            <a:r>
              <a:rPr lang="en-AU" sz="3200" b="1" dirty="0" smtClean="0">
                <a:solidFill>
                  <a:schemeClr val="bg1"/>
                </a:solidFill>
              </a:rPr>
              <a:t>Essentials </a:t>
            </a:r>
            <a:r>
              <a:rPr lang="en-AU" sz="3200" dirty="0">
                <a:solidFill>
                  <a:schemeClr val="bg1"/>
                </a:solidFill>
              </a:rPr>
              <a:t>contains </a:t>
            </a:r>
            <a:r>
              <a:rPr lang="en-AU" sz="3200" dirty="0" smtClean="0">
                <a:solidFill>
                  <a:schemeClr val="bg1"/>
                </a:solidFill>
              </a:rPr>
              <a:t>200μg</a:t>
            </a:r>
          </a:p>
          <a:p>
            <a:pPr lvl="0"/>
            <a:r>
              <a:rPr lang="en-AU" sz="3200" dirty="0" smtClean="0">
                <a:solidFill>
                  <a:schemeClr val="bg1"/>
                </a:solidFill>
              </a:rPr>
              <a:t>of </a:t>
            </a:r>
            <a:r>
              <a:rPr lang="en-AU" sz="3200" dirty="0" smtClean="0">
                <a:solidFill>
                  <a:schemeClr val="bg1"/>
                </a:solidFill>
              </a:rPr>
              <a:t>B12 per daily dose.</a:t>
            </a:r>
          </a:p>
          <a:p>
            <a:pPr lvl="0"/>
            <a:endParaRPr lang="en-AU" sz="3200" dirty="0" smtClean="0">
              <a:solidFill>
                <a:schemeClr val="bg1"/>
              </a:solidFill>
            </a:endParaRPr>
          </a:p>
          <a:p>
            <a:pPr lvl="0"/>
            <a:r>
              <a:rPr lang="en-AU" sz="3200" dirty="0" smtClean="0">
                <a:solidFill>
                  <a:schemeClr val="bg1"/>
                </a:solidFill>
              </a:rPr>
              <a:t>Unlike </a:t>
            </a:r>
            <a:r>
              <a:rPr lang="en-AU" sz="3200" dirty="0">
                <a:solidFill>
                  <a:schemeClr val="bg1"/>
                </a:solidFill>
              </a:rPr>
              <a:t>some </a:t>
            </a:r>
            <a:r>
              <a:rPr lang="en-AU" sz="3200" dirty="0" smtClean="0">
                <a:solidFill>
                  <a:schemeClr val="bg1"/>
                </a:solidFill>
              </a:rPr>
              <a:t>B12-containing </a:t>
            </a:r>
          </a:p>
          <a:p>
            <a:pPr lvl="0"/>
            <a:r>
              <a:rPr lang="en-AU" sz="3200" dirty="0" smtClean="0">
                <a:solidFill>
                  <a:schemeClr val="bg1"/>
                </a:solidFill>
              </a:rPr>
              <a:t>nutrition supplements, </a:t>
            </a:r>
          </a:p>
          <a:p>
            <a:pPr lvl="0"/>
            <a:r>
              <a:rPr lang="en-AU" sz="3200" b="1" dirty="0" smtClean="0">
                <a:solidFill>
                  <a:schemeClr val="bg1"/>
                </a:solidFill>
              </a:rPr>
              <a:t>Essentials</a:t>
            </a:r>
            <a:r>
              <a:rPr lang="en-AU" sz="3200" dirty="0" smtClean="0">
                <a:solidFill>
                  <a:schemeClr val="bg1"/>
                </a:solidFill>
              </a:rPr>
              <a:t> is suitable for vegetarians.</a:t>
            </a:r>
            <a:endParaRPr lang="en-AU" sz="3200" dirty="0">
              <a:solidFill>
                <a:schemeClr val="bg1"/>
              </a:solidFill>
            </a:endParaRPr>
          </a:p>
        </p:txBody>
      </p:sp>
      <p:sp>
        <p:nvSpPr>
          <p:cNvPr id="5" name="Rectangle 4"/>
          <p:cNvSpPr/>
          <p:nvPr/>
        </p:nvSpPr>
        <p:spPr>
          <a:xfrm>
            <a:off x="323528" y="188640"/>
            <a:ext cx="8928992" cy="1569660"/>
          </a:xfrm>
          <a:prstGeom prst="rect">
            <a:avLst/>
          </a:prstGeom>
        </p:spPr>
        <p:txBody>
          <a:bodyPr wrap="square">
            <a:spAutoFit/>
          </a:bodyPr>
          <a:lstStyle/>
          <a:p>
            <a:r>
              <a:rPr lang="en-AU" sz="4800" b="1" dirty="0" smtClean="0">
                <a:solidFill>
                  <a:schemeClr val="bg1"/>
                </a:solidFill>
                <a:latin typeface="+mj-lt"/>
              </a:rPr>
              <a:t>VITAMIN B12: SUPPLEMENT FACTS</a:t>
            </a:r>
            <a:endParaRPr lang="en-AU" sz="4800" dirty="0">
              <a:latin typeface="+mj-lt"/>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484784"/>
            <a:ext cx="3460456"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081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9144000" cy="65253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23528" y="332655"/>
            <a:ext cx="8134672" cy="1008113"/>
          </a:xfrm>
        </p:spPr>
        <p:txBody>
          <a:bodyPr/>
          <a:lstStyle/>
          <a:p>
            <a:r>
              <a:rPr lang="en-AU" b="1" dirty="0">
                <a:solidFill>
                  <a:schemeClr val="bg1"/>
                </a:solidFill>
              </a:rPr>
              <a:t>But it takes two </a:t>
            </a:r>
            <a:r>
              <a:rPr lang="en-AU" b="1" dirty="0" smtClean="0">
                <a:solidFill>
                  <a:schemeClr val="bg1"/>
                </a:solidFill>
              </a:rPr>
              <a:t>…</a:t>
            </a:r>
            <a:endParaRPr lang="en-AU" dirty="0">
              <a:solidFill>
                <a:schemeClr val="bg1"/>
              </a:solidFill>
            </a:endParaRPr>
          </a:p>
        </p:txBody>
      </p:sp>
      <p:sp>
        <p:nvSpPr>
          <p:cNvPr id="3" name="Subtitle 2"/>
          <p:cNvSpPr>
            <a:spLocks noGrp="1"/>
          </p:cNvSpPr>
          <p:nvPr>
            <p:ph type="subTitle" idx="1"/>
          </p:nvPr>
        </p:nvSpPr>
        <p:spPr>
          <a:xfrm>
            <a:off x="251520" y="1413008"/>
            <a:ext cx="8640960" cy="4464264"/>
          </a:xfrm>
        </p:spPr>
        <p:txBody>
          <a:bodyPr>
            <a:noAutofit/>
          </a:bodyPr>
          <a:lstStyle/>
          <a:p>
            <a:r>
              <a:rPr lang="en-AU" sz="2800" dirty="0">
                <a:solidFill>
                  <a:schemeClr val="bg1"/>
                </a:solidFill>
              </a:rPr>
              <a:t>Poor motility </a:t>
            </a:r>
            <a:r>
              <a:rPr lang="en-AU" sz="2800" dirty="0" smtClean="0">
                <a:solidFill>
                  <a:schemeClr val="bg1"/>
                </a:solidFill>
              </a:rPr>
              <a:t>signals DNA </a:t>
            </a:r>
          </a:p>
          <a:p>
            <a:r>
              <a:rPr lang="en-AU" sz="2800" dirty="0" smtClean="0">
                <a:solidFill>
                  <a:schemeClr val="bg1"/>
                </a:solidFill>
              </a:rPr>
              <a:t>Damage to </a:t>
            </a:r>
            <a:r>
              <a:rPr lang="en-AU" sz="2800" dirty="0">
                <a:solidFill>
                  <a:schemeClr val="bg1"/>
                </a:solidFill>
              </a:rPr>
              <a:t>the sperm </a:t>
            </a:r>
            <a:r>
              <a:rPr lang="en-AU" sz="2800" dirty="0" smtClean="0">
                <a:solidFill>
                  <a:schemeClr val="bg1"/>
                </a:solidFill>
              </a:rPr>
              <a:t>and </a:t>
            </a:r>
            <a:r>
              <a:rPr lang="en-AU" sz="2800" dirty="0">
                <a:solidFill>
                  <a:schemeClr val="bg1"/>
                </a:solidFill>
              </a:rPr>
              <a:t>can </a:t>
            </a:r>
            <a:endParaRPr lang="en-AU" sz="2800" dirty="0" smtClean="0">
              <a:solidFill>
                <a:schemeClr val="bg1"/>
              </a:solidFill>
            </a:endParaRPr>
          </a:p>
          <a:p>
            <a:r>
              <a:rPr lang="en-AU" sz="2800" dirty="0" smtClean="0">
                <a:solidFill>
                  <a:schemeClr val="bg1"/>
                </a:solidFill>
              </a:rPr>
              <a:t>be </a:t>
            </a:r>
            <a:r>
              <a:rPr lang="en-AU" sz="2800" dirty="0">
                <a:solidFill>
                  <a:schemeClr val="bg1"/>
                </a:solidFill>
              </a:rPr>
              <a:t>caused </a:t>
            </a:r>
            <a:r>
              <a:rPr lang="en-AU" sz="2800" dirty="0" smtClean="0">
                <a:solidFill>
                  <a:schemeClr val="bg1"/>
                </a:solidFill>
              </a:rPr>
              <a:t>by </a:t>
            </a:r>
            <a:r>
              <a:rPr lang="en-AU" sz="2800" dirty="0">
                <a:solidFill>
                  <a:schemeClr val="bg1"/>
                </a:solidFill>
              </a:rPr>
              <a:t>free radials. </a:t>
            </a:r>
          </a:p>
          <a:p>
            <a:endParaRPr lang="en-AU" sz="2800" dirty="0" smtClean="0">
              <a:solidFill>
                <a:schemeClr val="bg1"/>
              </a:solidFill>
            </a:endParaRPr>
          </a:p>
          <a:p>
            <a:r>
              <a:rPr lang="en-AU" sz="2800" dirty="0" smtClean="0">
                <a:solidFill>
                  <a:schemeClr val="bg1"/>
                </a:solidFill>
              </a:rPr>
              <a:t>Dr </a:t>
            </a:r>
            <a:r>
              <a:rPr lang="en-AU" sz="2800" dirty="0">
                <a:solidFill>
                  <a:schemeClr val="bg1"/>
                </a:solidFill>
              </a:rPr>
              <a:t>Anne </a:t>
            </a:r>
            <a:r>
              <a:rPr lang="en-AU" sz="2800" dirty="0" smtClean="0">
                <a:solidFill>
                  <a:schemeClr val="bg1"/>
                </a:solidFill>
              </a:rPr>
              <a:t>Clarke: </a:t>
            </a:r>
            <a:r>
              <a:rPr lang="en-AU" sz="2800" dirty="0">
                <a:solidFill>
                  <a:schemeClr val="bg1"/>
                </a:solidFill>
              </a:rPr>
              <a:t>‘If more than </a:t>
            </a:r>
            <a:r>
              <a:rPr lang="en-AU" sz="2800" dirty="0" smtClean="0">
                <a:solidFill>
                  <a:schemeClr val="bg1"/>
                </a:solidFill>
              </a:rPr>
              <a:t>20 per cent </a:t>
            </a:r>
            <a:r>
              <a:rPr lang="en-AU" sz="2800" dirty="0">
                <a:solidFill>
                  <a:schemeClr val="bg1"/>
                </a:solidFill>
              </a:rPr>
              <a:t>of </a:t>
            </a:r>
            <a:r>
              <a:rPr lang="en-AU" sz="2800" dirty="0" smtClean="0">
                <a:solidFill>
                  <a:schemeClr val="bg1"/>
                </a:solidFill>
              </a:rPr>
              <a:t>sperm </a:t>
            </a:r>
            <a:r>
              <a:rPr lang="en-AU" sz="2800" dirty="0">
                <a:solidFill>
                  <a:schemeClr val="bg1"/>
                </a:solidFill>
              </a:rPr>
              <a:t>have evidence of </a:t>
            </a:r>
            <a:r>
              <a:rPr lang="en-AU" sz="2800" dirty="0" smtClean="0">
                <a:solidFill>
                  <a:schemeClr val="bg1"/>
                </a:solidFill>
              </a:rPr>
              <a:t>DNA </a:t>
            </a:r>
            <a:r>
              <a:rPr lang="en-AU" sz="2800" dirty="0">
                <a:solidFill>
                  <a:schemeClr val="bg1"/>
                </a:solidFill>
              </a:rPr>
              <a:t>damage, the couple's chances of getting pregnant is significantly reduced and the risk of miscarriage is three to four times </a:t>
            </a:r>
            <a:r>
              <a:rPr lang="en-AU" sz="2800" dirty="0" smtClean="0">
                <a:solidFill>
                  <a:schemeClr val="bg1"/>
                </a:solidFill>
              </a:rPr>
              <a:t>higher.’</a:t>
            </a:r>
          </a:p>
          <a:p>
            <a:endParaRPr lang="en-AU" sz="2800" dirty="0">
              <a:solidFill>
                <a:schemeClr val="bg1"/>
              </a:solidFill>
            </a:endParaRPr>
          </a:p>
          <a:p>
            <a:r>
              <a:rPr lang="en-AU" sz="2800" dirty="0">
                <a:solidFill>
                  <a:schemeClr val="bg1"/>
                </a:solidFill>
              </a:rPr>
              <a:t> </a:t>
            </a:r>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268760"/>
            <a:ext cx="3572741" cy="21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462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23528" y="116632"/>
            <a:ext cx="8134672" cy="1080121"/>
          </a:xfrm>
        </p:spPr>
        <p:txBody>
          <a:bodyPr/>
          <a:lstStyle/>
          <a:p>
            <a:r>
              <a:rPr lang="en-AU" b="1" dirty="0">
                <a:solidFill>
                  <a:schemeClr val="bg1"/>
                </a:solidFill>
              </a:rPr>
              <a:t>But it takes two </a:t>
            </a:r>
            <a:r>
              <a:rPr lang="en-AU" b="1" dirty="0" smtClean="0">
                <a:solidFill>
                  <a:schemeClr val="bg1"/>
                </a:solidFill>
              </a:rPr>
              <a:t>…</a:t>
            </a:r>
            <a:endParaRPr lang="en-AU" dirty="0">
              <a:solidFill>
                <a:schemeClr val="bg1"/>
              </a:solidFill>
            </a:endParaRPr>
          </a:p>
        </p:txBody>
      </p:sp>
      <p:sp>
        <p:nvSpPr>
          <p:cNvPr id="3" name="Subtitle 2"/>
          <p:cNvSpPr>
            <a:spLocks noGrp="1"/>
          </p:cNvSpPr>
          <p:nvPr>
            <p:ph type="subTitle" idx="1"/>
          </p:nvPr>
        </p:nvSpPr>
        <p:spPr>
          <a:xfrm>
            <a:off x="251520" y="1340768"/>
            <a:ext cx="7520880" cy="4536504"/>
          </a:xfrm>
        </p:spPr>
        <p:txBody>
          <a:bodyPr>
            <a:normAutofit/>
          </a:bodyPr>
          <a:lstStyle/>
          <a:p>
            <a:r>
              <a:rPr lang="en-AU" sz="2800" dirty="0" smtClean="0">
                <a:solidFill>
                  <a:schemeClr val="bg1"/>
                </a:solidFill>
              </a:rPr>
              <a:t>Around </a:t>
            </a:r>
            <a:r>
              <a:rPr lang="en-AU" sz="2800" dirty="0">
                <a:solidFill>
                  <a:schemeClr val="bg1"/>
                </a:solidFill>
              </a:rPr>
              <a:t>one in eight men have an </a:t>
            </a:r>
            <a:endParaRPr lang="en-AU" sz="2800" dirty="0" smtClean="0">
              <a:solidFill>
                <a:schemeClr val="bg1"/>
              </a:solidFill>
            </a:endParaRPr>
          </a:p>
          <a:p>
            <a:r>
              <a:rPr lang="en-AU" sz="2800" dirty="0" smtClean="0">
                <a:solidFill>
                  <a:schemeClr val="bg1"/>
                </a:solidFill>
              </a:rPr>
              <a:t>enzyme </a:t>
            </a:r>
            <a:r>
              <a:rPr lang="en-AU" sz="2800" dirty="0">
                <a:solidFill>
                  <a:schemeClr val="bg1"/>
                </a:solidFill>
              </a:rPr>
              <a:t>that makes it difficult to </a:t>
            </a:r>
            <a:endParaRPr lang="en-AU" sz="2800" dirty="0" smtClean="0">
              <a:solidFill>
                <a:schemeClr val="bg1"/>
              </a:solidFill>
            </a:endParaRPr>
          </a:p>
          <a:p>
            <a:r>
              <a:rPr lang="en-AU" sz="2800" dirty="0" smtClean="0">
                <a:solidFill>
                  <a:schemeClr val="bg1"/>
                </a:solidFill>
              </a:rPr>
              <a:t>absorb folate </a:t>
            </a:r>
            <a:r>
              <a:rPr lang="en-AU" sz="2800" dirty="0">
                <a:solidFill>
                  <a:schemeClr val="bg1"/>
                </a:solidFill>
              </a:rPr>
              <a:t>from the diet. And, </a:t>
            </a:r>
            <a:endParaRPr lang="en-AU" sz="2800" dirty="0" smtClean="0">
              <a:solidFill>
                <a:schemeClr val="bg1"/>
              </a:solidFill>
            </a:endParaRPr>
          </a:p>
          <a:p>
            <a:r>
              <a:rPr lang="en-AU" sz="2800" dirty="0" smtClean="0">
                <a:solidFill>
                  <a:schemeClr val="bg1"/>
                </a:solidFill>
              </a:rPr>
              <a:t>folate deficiency </a:t>
            </a:r>
            <a:r>
              <a:rPr lang="en-AU" sz="2800" dirty="0">
                <a:solidFill>
                  <a:schemeClr val="bg1"/>
                </a:solidFill>
              </a:rPr>
              <a:t>together with low </a:t>
            </a:r>
            <a:endParaRPr lang="en-AU" sz="2800" dirty="0" smtClean="0">
              <a:solidFill>
                <a:schemeClr val="bg1"/>
              </a:solidFill>
            </a:endParaRPr>
          </a:p>
          <a:p>
            <a:r>
              <a:rPr lang="en-AU" sz="2800" dirty="0" smtClean="0">
                <a:solidFill>
                  <a:schemeClr val="bg1"/>
                </a:solidFill>
              </a:rPr>
              <a:t>levels </a:t>
            </a:r>
            <a:r>
              <a:rPr lang="en-AU" sz="2800" dirty="0">
                <a:solidFill>
                  <a:schemeClr val="bg1"/>
                </a:solidFill>
              </a:rPr>
              <a:t>of </a:t>
            </a:r>
            <a:r>
              <a:rPr lang="en-AU" sz="2800" dirty="0" smtClean="0">
                <a:solidFill>
                  <a:schemeClr val="bg1"/>
                </a:solidFill>
              </a:rPr>
              <a:t>vitamin </a:t>
            </a:r>
            <a:r>
              <a:rPr lang="en-AU" sz="2800" dirty="0">
                <a:solidFill>
                  <a:schemeClr val="bg1"/>
                </a:solidFill>
              </a:rPr>
              <a:t>B6 and vitamin </a:t>
            </a:r>
            <a:endParaRPr lang="en-AU" sz="2800" dirty="0" smtClean="0">
              <a:solidFill>
                <a:schemeClr val="bg1"/>
              </a:solidFill>
            </a:endParaRPr>
          </a:p>
          <a:p>
            <a:r>
              <a:rPr lang="en-AU" sz="2800" dirty="0" smtClean="0">
                <a:solidFill>
                  <a:schemeClr val="bg1"/>
                </a:solidFill>
              </a:rPr>
              <a:t>B12</a:t>
            </a:r>
            <a:r>
              <a:rPr lang="en-AU" sz="2800" dirty="0">
                <a:solidFill>
                  <a:schemeClr val="bg1"/>
                </a:solidFill>
              </a:rPr>
              <a:t> </a:t>
            </a:r>
            <a:r>
              <a:rPr lang="en-AU" sz="2800" dirty="0" smtClean="0">
                <a:solidFill>
                  <a:schemeClr val="bg1"/>
                </a:solidFill>
              </a:rPr>
              <a:t>are </a:t>
            </a:r>
            <a:r>
              <a:rPr lang="en-AU" sz="2800" dirty="0">
                <a:solidFill>
                  <a:schemeClr val="bg1"/>
                </a:solidFill>
              </a:rPr>
              <a:t>linked </a:t>
            </a:r>
            <a:r>
              <a:rPr lang="en-AU" sz="2800" dirty="0" smtClean="0">
                <a:solidFill>
                  <a:schemeClr val="bg1"/>
                </a:solidFill>
              </a:rPr>
              <a:t>with </a:t>
            </a:r>
            <a:r>
              <a:rPr lang="en-AU" sz="2800" dirty="0">
                <a:solidFill>
                  <a:schemeClr val="bg1"/>
                </a:solidFill>
              </a:rPr>
              <a:t>DNA damage </a:t>
            </a:r>
            <a:endParaRPr lang="en-AU" sz="2800" dirty="0" smtClean="0">
              <a:solidFill>
                <a:schemeClr val="bg1"/>
              </a:solidFill>
            </a:endParaRPr>
          </a:p>
          <a:p>
            <a:r>
              <a:rPr lang="en-AU" sz="2800" dirty="0" smtClean="0">
                <a:solidFill>
                  <a:schemeClr val="bg1"/>
                </a:solidFill>
              </a:rPr>
              <a:t>in sperm </a:t>
            </a:r>
            <a:r>
              <a:rPr lang="en-AU" sz="2800" dirty="0">
                <a:solidFill>
                  <a:schemeClr val="bg1"/>
                </a:solidFill>
              </a:rPr>
              <a:t>and that’s </a:t>
            </a:r>
            <a:r>
              <a:rPr lang="en-AU" sz="2800" dirty="0" smtClean="0">
                <a:solidFill>
                  <a:schemeClr val="bg1"/>
                </a:solidFill>
              </a:rPr>
              <a:t>where </a:t>
            </a:r>
            <a:r>
              <a:rPr lang="en-AU" sz="2800" dirty="0">
                <a:solidFill>
                  <a:schemeClr val="bg1"/>
                </a:solidFill>
              </a:rPr>
              <a:t>a </a:t>
            </a:r>
            <a:endParaRPr lang="en-AU" sz="2800" dirty="0" smtClean="0">
              <a:solidFill>
                <a:schemeClr val="bg1"/>
              </a:solidFill>
            </a:endParaRPr>
          </a:p>
          <a:p>
            <a:r>
              <a:rPr lang="en-AU" sz="2800" dirty="0" smtClean="0">
                <a:solidFill>
                  <a:schemeClr val="bg1"/>
                </a:solidFill>
              </a:rPr>
              <a:t>supplement </a:t>
            </a:r>
            <a:r>
              <a:rPr lang="en-AU" sz="2800" dirty="0">
                <a:solidFill>
                  <a:schemeClr val="bg1"/>
                </a:solidFill>
              </a:rPr>
              <a:t>can help build up </a:t>
            </a:r>
            <a:r>
              <a:rPr lang="en-AU" sz="2800" dirty="0" smtClean="0">
                <a:solidFill>
                  <a:schemeClr val="bg1"/>
                </a:solidFill>
              </a:rPr>
              <a:t>healthy </a:t>
            </a:r>
            <a:r>
              <a:rPr lang="en-AU" sz="2800" dirty="0">
                <a:solidFill>
                  <a:schemeClr val="bg1"/>
                </a:solidFill>
              </a:rPr>
              <a:t>levels. </a:t>
            </a: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42" y="1269120"/>
            <a:ext cx="3084570" cy="33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234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23528" y="-99391"/>
            <a:ext cx="8134672" cy="2016223"/>
          </a:xfrm>
        </p:spPr>
        <p:txBody>
          <a:bodyPr/>
          <a:lstStyle/>
          <a:p>
            <a:r>
              <a:rPr lang="en-AU" b="1" dirty="0" smtClean="0">
                <a:solidFill>
                  <a:schemeClr val="bg1"/>
                </a:solidFill>
              </a:rPr>
              <a:t>Men: Supplement benefits</a:t>
            </a:r>
            <a:endParaRPr lang="en-AU" dirty="0">
              <a:solidFill>
                <a:schemeClr val="bg1"/>
              </a:solidFill>
            </a:endParaRPr>
          </a:p>
        </p:txBody>
      </p:sp>
      <p:sp>
        <p:nvSpPr>
          <p:cNvPr id="3" name="Subtitle 2"/>
          <p:cNvSpPr>
            <a:spLocks noGrp="1"/>
          </p:cNvSpPr>
          <p:nvPr>
            <p:ph type="subTitle" idx="1"/>
          </p:nvPr>
        </p:nvSpPr>
        <p:spPr>
          <a:xfrm>
            <a:off x="251520" y="1988840"/>
            <a:ext cx="8784976" cy="4869160"/>
          </a:xfrm>
        </p:spPr>
        <p:txBody>
          <a:bodyPr>
            <a:normAutofit/>
          </a:bodyPr>
          <a:lstStyle/>
          <a:p>
            <a:r>
              <a:rPr lang="en-AU" sz="2800" dirty="0">
                <a:solidFill>
                  <a:schemeClr val="bg1"/>
                </a:solidFill>
              </a:rPr>
              <a:t>Dr Anne Clark from Sydney’s </a:t>
            </a:r>
            <a:endParaRPr lang="en-AU" sz="2800" dirty="0" smtClean="0">
              <a:solidFill>
                <a:schemeClr val="bg1"/>
              </a:solidFill>
            </a:endParaRPr>
          </a:p>
          <a:p>
            <a:r>
              <a:rPr lang="en-AU" sz="2800" dirty="0" smtClean="0">
                <a:solidFill>
                  <a:schemeClr val="bg1"/>
                </a:solidFill>
              </a:rPr>
              <a:t>Fertility First says </a:t>
            </a:r>
            <a:r>
              <a:rPr lang="en-AU" sz="2800" dirty="0">
                <a:solidFill>
                  <a:schemeClr val="bg1"/>
                </a:solidFill>
              </a:rPr>
              <a:t>that a high quality </a:t>
            </a:r>
            <a:endParaRPr lang="en-AU" sz="2800" dirty="0" smtClean="0">
              <a:solidFill>
                <a:schemeClr val="bg1"/>
              </a:solidFill>
            </a:endParaRPr>
          </a:p>
          <a:p>
            <a:r>
              <a:rPr lang="en-AU" sz="2800" dirty="0" smtClean="0">
                <a:solidFill>
                  <a:schemeClr val="bg1"/>
                </a:solidFill>
              </a:rPr>
              <a:t>multivitamin </a:t>
            </a:r>
            <a:r>
              <a:rPr lang="en-AU" sz="2800" dirty="0">
                <a:solidFill>
                  <a:schemeClr val="bg1"/>
                </a:solidFill>
              </a:rPr>
              <a:t>supplement will provide </a:t>
            </a:r>
            <a:endParaRPr lang="en-AU" sz="2800" dirty="0" smtClean="0">
              <a:solidFill>
                <a:schemeClr val="bg1"/>
              </a:solidFill>
            </a:endParaRPr>
          </a:p>
          <a:p>
            <a:r>
              <a:rPr lang="en-AU" sz="2800" dirty="0" smtClean="0">
                <a:solidFill>
                  <a:schemeClr val="bg1"/>
                </a:solidFill>
              </a:rPr>
              <a:t>enough </a:t>
            </a:r>
            <a:r>
              <a:rPr lang="en-AU" sz="2800" dirty="0">
                <a:solidFill>
                  <a:schemeClr val="bg1"/>
                </a:solidFill>
              </a:rPr>
              <a:t>folate and taking it for just two </a:t>
            </a:r>
            <a:endParaRPr lang="en-AU" sz="2800" dirty="0" smtClean="0">
              <a:solidFill>
                <a:schemeClr val="bg1"/>
              </a:solidFill>
            </a:endParaRPr>
          </a:p>
          <a:p>
            <a:r>
              <a:rPr lang="en-AU" sz="2800" dirty="0" smtClean="0">
                <a:solidFill>
                  <a:schemeClr val="bg1"/>
                </a:solidFill>
              </a:rPr>
              <a:t>months </a:t>
            </a:r>
            <a:r>
              <a:rPr lang="en-AU" sz="2800" dirty="0">
                <a:solidFill>
                  <a:schemeClr val="bg1"/>
                </a:solidFill>
              </a:rPr>
              <a:t>can often reverse sperm DNA </a:t>
            </a:r>
            <a:endParaRPr lang="en-AU" sz="2800" dirty="0" smtClean="0">
              <a:solidFill>
                <a:schemeClr val="bg1"/>
              </a:solidFill>
            </a:endParaRPr>
          </a:p>
          <a:p>
            <a:r>
              <a:rPr lang="en-AU" sz="2800" dirty="0" smtClean="0">
                <a:solidFill>
                  <a:schemeClr val="bg1"/>
                </a:solidFill>
              </a:rPr>
              <a:t>fragmentation</a:t>
            </a:r>
            <a:r>
              <a:rPr lang="en-AU" sz="2800" dirty="0">
                <a:solidFill>
                  <a:schemeClr val="bg1"/>
                </a:solidFill>
              </a:rPr>
              <a:t>. Talk to your doctor for </a:t>
            </a:r>
            <a:endParaRPr lang="en-AU" sz="2800" dirty="0" smtClean="0">
              <a:solidFill>
                <a:schemeClr val="bg1"/>
              </a:solidFill>
            </a:endParaRPr>
          </a:p>
          <a:p>
            <a:r>
              <a:rPr lang="en-AU" sz="2800" dirty="0" smtClean="0">
                <a:solidFill>
                  <a:schemeClr val="bg1"/>
                </a:solidFill>
              </a:rPr>
              <a:t>more </a:t>
            </a:r>
            <a:r>
              <a:rPr lang="en-AU" sz="2800" dirty="0">
                <a:solidFill>
                  <a:schemeClr val="bg1"/>
                </a:solidFill>
              </a:rPr>
              <a:t>information.</a:t>
            </a:r>
          </a:p>
          <a:p>
            <a:r>
              <a:rPr lang="en-AU" sz="2800" dirty="0">
                <a:solidFill>
                  <a:schemeClr val="bg1"/>
                </a:solidFill>
              </a:rPr>
              <a:t> </a:t>
            </a:r>
          </a:p>
          <a:p>
            <a:r>
              <a:rPr lang="en-AU" dirty="0">
                <a:solidFill>
                  <a:schemeClr val="bg1"/>
                </a:solidFill>
              </a:rPr>
              <a:t> </a:t>
            </a:r>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1196752"/>
            <a:ext cx="2310982" cy="37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084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603448"/>
            <a:ext cx="8640960" cy="1802681"/>
          </a:xfrm>
        </p:spPr>
        <p:txBody>
          <a:bodyPr/>
          <a:lstStyle/>
          <a:p>
            <a:r>
              <a:rPr lang="en-AU" b="1" dirty="0" smtClean="0">
                <a:solidFill>
                  <a:schemeClr val="bg1"/>
                </a:solidFill>
              </a:rPr>
              <a:t>Calcium</a:t>
            </a:r>
            <a:endParaRPr lang="en-AU" b="1" dirty="0">
              <a:solidFill>
                <a:schemeClr val="bg1"/>
              </a:solidFill>
            </a:endParaRPr>
          </a:p>
        </p:txBody>
      </p:sp>
      <p:sp>
        <p:nvSpPr>
          <p:cNvPr id="3" name="Subtitle 2"/>
          <p:cNvSpPr>
            <a:spLocks noGrp="1"/>
          </p:cNvSpPr>
          <p:nvPr>
            <p:ph type="subTitle" idx="1"/>
          </p:nvPr>
        </p:nvSpPr>
        <p:spPr>
          <a:xfrm>
            <a:off x="251520" y="980728"/>
            <a:ext cx="8712968" cy="4608512"/>
          </a:xfrm>
        </p:spPr>
        <p:txBody>
          <a:bodyPr>
            <a:normAutofit/>
          </a:bodyPr>
          <a:lstStyle/>
          <a:p>
            <a:endParaRPr lang="en-AU" dirty="0">
              <a:solidFill>
                <a:schemeClr val="bg1"/>
              </a:solidFill>
            </a:endParaRPr>
          </a:p>
          <a:p>
            <a:r>
              <a:rPr lang="en-AU" sz="2800" dirty="0" smtClean="0">
                <a:solidFill>
                  <a:schemeClr val="bg1"/>
                </a:solidFill>
              </a:rPr>
              <a:t>Calcium: Your </a:t>
            </a:r>
            <a:r>
              <a:rPr lang="en-AU" sz="2800" dirty="0">
                <a:solidFill>
                  <a:schemeClr val="bg1"/>
                </a:solidFill>
              </a:rPr>
              <a:t>body becomes </a:t>
            </a:r>
            <a:endParaRPr lang="en-AU" sz="2800" dirty="0" smtClean="0">
              <a:solidFill>
                <a:schemeClr val="bg1"/>
              </a:solidFill>
            </a:endParaRPr>
          </a:p>
          <a:p>
            <a:r>
              <a:rPr lang="en-AU" sz="2800" dirty="0" smtClean="0">
                <a:solidFill>
                  <a:schemeClr val="bg1"/>
                </a:solidFill>
              </a:rPr>
              <a:t>more </a:t>
            </a:r>
            <a:r>
              <a:rPr lang="en-AU" sz="2800" dirty="0">
                <a:solidFill>
                  <a:schemeClr val="bg1"/>
                </a:solidFill>
              </a:rPr>
              <a:t>efficient at retaining </a:t>
            </a:r>
            <a:endParaRPr lang="en-AU" sz="2800" dirty="0" smtClean="0">
              <a:solidFill>
                <a:schemeClr val="bg1"/>
              </a:solidFill>
            </a:endParaRPr>
          </a:p>
          <a:p>
            <a:r>
              <a:rPr lang="en-AU" sz="2800" dirty="0" smtClean="0">
                <a:solidFill>
                  <a:schemeClr val="bg1"/>
                </a:solidFill>
              </a:rPr>
              <a:t>calcium </a:t>
            </a:r>
            <a:r>
              <a:rPr lang="en-AU" sz="2800" dirty="0">
                <a:solidFill>
                  <a:schemeClr val="bg1"/>
                </a:solidFill>
              </a:rPr>
              <a:t>as the baby relies </a:t>
            </a:r>
            <a:endParaRPr lang="en-AU" sz="2800" dirty="0" smtClean="0">
              <a:solidFill>
                <a:schemeClr val="bg1"/>
              </a:solidFill>
            </a:endParaRPr>
          </a:p>
          <a:p>
            <a:r>
              <a:rPr lang="en-AU" sz="2800" dirty="0" smtClean="0">
                <a:solidFill>
                  <a:schemeClr val="bg1"/>
                </a:solidFill>
              </a:rPr>
              <a:t>entirely on </a:t>
            </a:r>
            <a:r>
              <a:rPr lang="en-AU" sz="2800" dirty="0">
                <a:solidFill>
                  <a:schemeClr val="bg1"/>
                </a:solidFill>
              </a:rPr>
              <a:t>calcium from his </a:t>
            </a:r>
            <a:endParaRPr lang="en-AU" sz="2800" dirty="0" smtClean="0">
              <a:solidFill>
                <a:schemeClr val="bg1"/>
              </a:solidFill>
            </a:endParaRPr>
          </a:p>
          <a:p>
            <a:r>
              <a:rPr lang="en-AU" sz="2800" dirty="0" smtClean="0">
                <a:solidFill>
                  <a:schemeClr val="bg1"/>
                </a:solidFill>
              </a:rPr>
              <a:t>or her </a:t>
            </a:r>
            <a:r>
              <a:rPr lang="en-AU" sz="2800" dirty="0">
                <a:solidFill>
                  <a:schemeClr val="bg1"/>
                </a:solidFill>
              </a:rPr>
              <a:t>mother.</a:t>
            </a:r>
          </a:p>
          <a:p>
            <a:r>
              <a:rPr lang="en-AU" sz="2800" dirty="0">
                <a:solidFill>
                  <a:schemeClr val="bg1"/>
                </a:solidFill>
              </a:rPr>
              <a:t>Women who don’t consume dairy products and/or have a vitamin D deficiency may need a supplement. Your doctor can tell you more. </a:t>
            </a:r>
          </a:p>
          <a:p>
            <a:endParaRPr lang="en-AU" b="1" dirty="0" smtClean="0">
              <a:solidFill>
                <a:schemeClr val="bg1"/>
              </a:solidFill>
            </a:endParaRPr>
          </a:p>
          <a:p>
            <a:endParaRPr lang="en-AU" dirty="0"/>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9079" y="1521032"/>
            <a:ext cx="3921433" cy="21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432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116632"/>
            <a:ext cx="8640960" cy="938585"/>
          </a:xfrm>
        </p:spPr>
        <p:txBody>
          <a:bodyPr/>
          <a:lstStyle/>
          <a:p>
            <a:r>
              <a:rPr lang="en-AU" b="1" dirty="0" smtClean="0">
                <a:solidFill>
                  <a:schemeClr val="bg1"/>
                </a:solidFill>
              </a:rPr>
              <a:t>iron</a:t>
            </a:r>
            <a:endParaRPr lang="en-AU" b="1" dirty="0">
              <a:solidFill>
                <a:schemeClr val="bg1"/>
              </a:solidFill>
            </a:endParaRPr>
          </a:p>
        </p:txBody>
      </p:sp>
      <p:sp>
        <p:nvSpPr>
          <p:cNvPr id="3" name="Subtitle 2"/>
          <p:cNvSpPr>
            <a:spLocks noGrp="1"/>
          </p:cNvSpPr>
          <p:nvPr>
            <p:ph type="subTitle" idx="1"/>
          </p:nvPr>
        </p:nvSpPr>
        <p:spPr>
          <a:xfrm>
            <a:off x="251520" y="1268760"/>
            <a:ext cx="7520880" cy="4608512"/>
          </a:xfrm>
        </p:spPr>
        <p:txBody>
          <a:bodyPr>
            <a:normAutofit/>
          </a:bodyPr>
          <a:lstStyle/>
          <a:p>
            <a:r>
              <a:rPr lang="en-AU" sz="2800" dirty="0" smtClean="0">
                <a:solidFill>
                  <a:schemeClr val="bg1"/>
                </a:solidFill>
              </a:rPr>
              <a:t>The body becomes </a:t>
            </a:r>
            <a:r>
              <a:rPr lang="en-AU" sz="2800" dirty="0">
                <a:solidFill>
                  <a:schemeClr val="bg1"/>
                </a:solidFill>
              </a:rPr>
              <a:t>much more </a:t>
            </a:r>
            <a:endParaRPr lang="en-AU" sz="2800" dirty="0" smtClean="0">
              <a:solidFill>
                <a:schemeClr val="bg1"/>
              </a:solidFill>
            </a:endParaRPr>
          </a:p>
          <a:p>
            <a:r>
              <a:rPr lang="en-AU" sz="2800" dirty="0" smtClean="0">
                <a:solidFill>
                  <a:schemeClr val="bg1"/>
                </a:solidFill>
              </a:rPr>
              <a:t>efficient </a:t>
            </a:r>
            <a:r>
              <a:rPr lang="en-AU" sz="2800" dirty="0">
                <a:solidFill>
                  <a:schemeClr val="bg1"/>
                </a:solidFill>
              </a:rPr>
              <a:t>at </a:t>
            </a:r>
            <a:r>
              <a:rPr lang="en-AU" sz="2800" dirty="0" smtClean="0">
                <a:solidFill>
                  <a:schemeClr val="bg1"/>
                </a:solidFill>
              </a:rPr>
              <a:t>absorbing </a:t>
            </a:r>
            <a:r>
              <a:rPr lang="en-AU" sz="2800" dirty="0">
                <a:solidFill>
                  <a:schemeClr val="bg1"/>
                </a:solidFill>
              </a:rPr>
              <a:t>iron </a:t>
            </a:r>
            <a:r>
              <a:rPr lang="en-AU" sz="2800" dirty="0" smtClean="0">
                <a:solidFill>
                  <a:schemeClr val="bg1"/>
                </a:solidFill>
              </a:rPr>
              <a:t>during</a:t>
            </a:r>
          </a:p>
          <a:p>
            <a:r>
              <a:rPr lang="en-AU" sz="2800" dirty="0" smtClean="0">
                <a:solidFill>
                  <a:schemeClr val="bg1"/>
                </a:solidFill>
              </a:rPr>
              <a:t>pregnancy.</a:t>
            </a:r>
          </a:p>
          <a:p>
            <a:r>
              <a:rPr lang="en-AU" sz="2800" dirty="0" smtClean="0">
                <a:solidFill>
                  <a:schemeClr val="bg1"/>
                </a:solidFill>
              </a:rPr>
              <a:t>If stores </a:t>
            </a:r>
            <a:r>
              <a:rPr lang="en-AU" sz="2800" dirty="0">
                <a:solidFill>
                  <a:schemeClr val="bg1"/>
                </a:solidFill>
              </a:rPr>
              <a:t>are very low, </a:t>
            </a:r>
            <a:r>
              <a:rPr lang="en-AU" sz="2800" dirty="0" smtClean="0">
                <a:solidFill>
                  <a:schemeClr val="bg1"/>
                </a:solidFill>
              </a:rPr>
              <a:t>you’re </a:t>
            </a:r>
          </a:p>
          <a:p>
            <a:r>
              <a:rPr lang="en-AU" sz="2800" dirty="0" smtClean="0">
                <a:solidFill>
                  <a:schemeClr val="bg1"/>
                </a:solidFill>
              </a:rPr>
              <a:t>multiple babies, if you are </a:t>
            </a:r>
            <a:r>
              <a:rPr lang="en-AU" sz="2800" dirty="0">
                <a:solidFill>
                  <a:schemeClr val="bg1"/>
                </a:solidFill>
              </a:rPr>
              <a:t>vegan </a:t>
            </a:r>
            <a:r>
              <a:rPr lang="en-AU" sz="2800" dirty="0" smtClean="0">
                <a:solidFill>
                  <a:schemeClr val="bg1"/>
                </a:solidFill>
              </a:rPr>
              <a:t>or vegetarian </a:t>
            </a:r>
            <a:r>
              <a:rPr lang="en-AU" sz="2800" dirty="0">
                <a:solidFill>
                  <a:schemeClr val="bg1"/>
                </a:solidFill>
              </a:rPr>
              <a:t>or teenage </a:t>
            </a:r>
            <a:r>
              <a:rPr lang="en-AU" sz="2800" dirty="0" smtClean="0">
                <a:solidFill>
                  <a:schemeClr val="bg1"/>
                </a:solidFill>
              </a:rPr>
              <a:t>mum-to-be, you may </a:t>
            </a:r>
            <a:r>
              <a:rPr lang="en-AU" sz="2800" dirty="0">
                <a:solidFill>
                  <a:schemeClr val="bg1"/>
                </a:solidFill>
              </a:rPr>
              <a:t>need </a:t>
            </a:r>
            <a:r>
              <a:rPr lang="en-AU" sz="2800" dirty="0" smtClean="0">
                <a:solidFill>
                  <a:schemeClr val="bg1"/>
                </a:solidFill>
              </a:rPr>
              <a:t>extra iron. </a:t>
            </a:r>
          </a:p>
          <a:p>
            <a:r>
              <a:rPr lang="en-AU" sz="2800" dirty="0" smtClean="0">
                <a:solidFill>
                  <a:schemeClr val="bg1"/>
                </a:solidFill>
              </a:rPr>
              <a:t>Speak </a:t>
            </a:r>
            <a:r>
              <a:rPr lang="en-AU" sz="2800" dirty="0">
                <a:solidFill>
                  <a:schemeClr val="bg1"/>
                </a:solidFill>
              </a:rPr>
              <a:t>with your doctor about </a:t>
            </a:r>
            <a:r>
              <a:rPr lang="en-AU" sz="2800" dirty="0" smtClean="0">
                <a:solidFill>
                  <a:schemeClr val="bg1"/>
                </a:solidFill>
              </a:rPr>
              <a:t>first. Iron supplements can </a:t>
            </a:r>
            <a:r>
              <a:rPr lang="en-AU" sz="2800" dirty="0">
                <a:solidFill>
                  <a:schemeClr val="bg1"/>
                </a:solidFill>
              </a:rPr>
              <a:t>be toxic </a:t>
            </a:r>
            <a:r>
              <a:rPr lang="en-AU" sz="2800" dirty="0" smtClean="0">
                <a:solidFill>
                  <a:schemeClr val="bg1"/>
                </a:solidFill>
              </a:rPr>
              <a:t>in </a:t>
            </a:r>
            <a:r>
              <a:rPr lang="en-AU" sz="2800" dirty="0">
                <a:solidFill>
                  <a:schemeClr val="bg1"/>
                </a:solidFill>
              </a:rPr>
              <a:t>large amounts.</a:t>
            </a:r>
          </a:p>
          <a:p>
            <a:endParaRPr lang="en-AU" b="1" dirty="0" smtClean="0">
              <a:solidFill>
                <a:schemeClr val="bg1"/>
              </a:solidFill>
            </a:endParaRPr>
          </a:p>
          <a:p>
            <a:endParaRPr lang="en-AU" dirty="0"/>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1039" y="656976"/>
            <a:ext cx="3319473" cy="2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855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79512" y="332656"/>
            <a:ext cx="8964488" cy="1470025"/>
          </a:xfrm>
        </p:spPr>
        <p:txBody>
          <a:bodyPr/>
          <a:lstStyle/>
          <a:p>
            <a:r>
              <a:rPr lang="en-AU" b="1" dirty="0" smtClean="0">
                <a:solidFill>
                  <a:schemeClr val="bg1"/>
                </a:solidFill>
              </a:rPr>
              <a:t>For </a:t>
            </a:r>
            <a:r>
              <a:rPr lang="en-AU" b="1" dirty="0" smtClean="0">
                <a:solidFill>
                  <a:schemeClr val="bg1"/>
                </a:solidFill>
              </a:rPr>
              <a:t>more information</a:t>
            </a:r>
            <a:r>
              <a:rPr lang="en-AU" b="1" dirty="0" smtClean="0">
                <a:solidFill>
                  <a:schemeClr val="bg1"/>
                </a:solidFill>
              </a:rPr>
              <a:t>…</a:t>
            </a:r>
            <a:endParaRPr lang="en-AU" b="1" dirty="0">
              <a:solidFill>
                <a:schemeClr val="bg1"/>
              </a:solidFill>
            </a:endParaRPr>
          </a:p>
        </p:txBody>
      </p:sp>
      <p:sp>
        <p:nvSpPr>
          <p:cNvPr id="3" name="Subtitle 2"/>
          <p:cNvSpPr>
            <a:spLocks noGrp="1"/>
          </p:cNvSpPr>
          <p:nvPr>
            <p:ph type="subTitle" idx="1"/>
          </p:nvPr>
        </p:nvSpPr>
        <p:spPr>
          <a:xfrm>
            <a:off x="395536" y="1916832"/>
            <a:ext cx="7376864" cy="3960440"/>
          </a:xfrm>
        </p:spPr>
        <p:txBody>
          <a:bodyPr>
            <a:normAutofit/>
          </a:bodyPr>
          <a:lstStyle/>
          <a:p>
            <a:r>
              <a:rPr lang="en-AU" sz="3200" dirty="0">
                <a:solidFill>
                  <a:schemeClr val="bg1"/>
                </a:solidFill>
              </a:rPr>
              <a:t>For more information on </a:t>
            </a:r>
            <a:endParaRPr lang="en-AU" sz="3200" dirty="0" smtClean="0">
              <a:solidFill>
                <a:schemeClr val="bg1"/>
              </a:solidFill>
            </a:endParaRPr>
          </a:p>
          <a:p>
            <a:r>
              <a:rPr lang="en-AU" sz="3200" dirty="0" smtClean="0">
                <a:solidFill>
                  <a:schemeClr val="bg1"/>
                </a:solidFill>
              </a:rPr>
              <a:t>Healthy eating </a:t>
            </a:r>
            <a:r>
              <a:rPr lang="en-AU" sz="3200" dirty="0">
                <a:solidFill>
                  <a:schemeClr val="bg1"/>
                </a:solidFill>
              </a:rPr>
              <a:t>in </a:t>
            </a:r>
            <a:endParaRPr lang="en-AU" sz="3200" dirty="0" smtClean="0">
              <a:solidFill>
                <a:schemeClr val="bg1"/>
              </a:solidFill>
            </a:endParaRPr>
          </a:p>
          <a:p>
            <a:r>
              <a:rPr lang="en-AU" sz="3200" dirty="0" smtClean="0">
                <a:solidFill>
                  <a:schemeClr val="bg1"/>
                </a:solidFill>
              </a:rPr>
              <a:t>pregnancy</a:t>
            </a:r>
            <a:r>
              <a:rPr lang="en-AU" sz="3200" dirty="0">
                <a:solidFill>
                  <a:schemeClr val="bg1"/>
                </a:solidFill>
              </a:rPr>
              <a:t>, log </a:t>
            </a:r>
            <a:r>
              <a:rPr lang="en-AU" sz="3200" dirty="0" smtClean="0">
                <a:solidFill>
                  <a:schemeClr val="bg1"/>
                </a:solidFill>
              </a:rPr>
              <a:t>onto: </a:t>
            </a:r>
          </a:p>
          <a:p>
            <a:r>
              <a:rPr lang="en-AU" sz="3200" dirty="0" smtClean="0">
                <a:solidFill>
                  <a:schemeClr val="bg1"/>
                </a:solidFill>
              </a:rPr>
              <a:t>foodstandards.gov.au </a:t>
            </a:r>
          </a:p>
          <a:p>
            <a:endParaRPr lang="en-AU" dirty="0" smtClean="0">
              <a:solidFill>
                <a:schemeClr val="bg1"/>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77" y="2061112"/>
            <a:ext cx="3864182" cy="2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0447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243408"/>
            <a:ext cx="8206680" cy="1340768"/>
          </a:xfrm>
        </p:spPr>
        <p:txBody>
          <a:bodyPr/>
          <a:lstStyle/>
          <a:p>
            <a:r>
              <a:rPr lang="en-AU" b="1" dirty="0" smtClean="0">
                <a:solidFill>
                  <a:schemeClr val="bg1"/>
                </a:solidFill>
              </a:rPr>
              <a:t>USANA’s Essentials</a:t>
            </a:r>
            <a:endParaRPr lang="en-AU" b="1" dirty="0"/>
          </a:p>
        </p:txBody>
      </p:sp>
      <p:sp>
        <p:nvSpPr>
          <p:cNvPr id="3" name="Subtitle 2"/>
          <p:cNvSpPr>
            <a:spLocks noGrp="1"/>
          </p:cNvSpPr>
          <p:nvPr>
            <p:ph type="subTitle" idx="1"/>
          </p:nvPr>
        </p:nvSpPr>
        <p:spPr>
          <a:xfrm>
            <a:off x="251520" y="1340768"/>
            <a:ext cx="8640960" cy="4824536"/>
          </a:xfrm>
        </p:spPr>
        <p:txBody>
          <a:bodyPr>
            <a:normAutofit fontScale="70000" lnSpcReduction="20000"/>
          </a:bodyPr>
          <a:lstStyle/>
          <a:p>
            <a:r>
              <a:rPr lang="en-AU" sz="4000" dirty="0" smtClean="0">
                <a:solidFill>
                  <a:schemeClr val="bg1"/>
                </a:solidFill>
              </a:rPr>
              <a:t>Healthy eating and exercise plus </a:t>
            </a:r>
            <a:endParaRPr lang="en-AU" sz="4000" dirty="0" smtClean="0">
              <a:solidFill>
                <a:schemeClr val="bg1"/>
              </a:solidFill>
            </a:endParaRPr>
          </a:p>
          <a:p>
            <a:r>
              <a:rPr lang="en-AU" sz="4000" dirty="0" smtClean="0">
                <a:solidFill>
                  <a:schemeClr val="bg1"/>
                </a:solidFill>
              </a:rPr>
              <a:t>Down</a:t>
            </a:r>
            <a:r>
              <a:rPr lang="en-AU" sz="4000" dirty="0" smtClean="0">
                <a:solidFill>
                  <a:schemeClr val="bg1"/>
                </a:solidFill>
              </a:rPr>
              <a:t> </a:t>
            </a:r>
            <a:r>
              <a:rPr lang="en-AU" sz="4000" dirty="0" smtClean="0">
                <a:solidFill>
                  <a:schemeClr val="bg1"/>
                </a:solidFill>
              </a:rPr>
              <a:t>time </a:t>
            </a:r>
            <a:r>
              <a:rPr lang="en-AU" sz="4000" dirty="0" smtClean="0">
                <a:solidFill>
                  <a:schemeClr val="bg1"/>
                </a:solidFill>
              </a:rPr>
              <a:t>helps boost your chances </a:t>
            </a:r>
            <a:endParaRPr lang="en-AU" sz="4000" dirty="0" smtClean="0">
              <a:solidFill>
                <a:schemeClr val="bg1"/>
              </a:solidFill>
            </a:endParaRPr>
          </a:p>
          <a:p>
            <a:r>
              <a:rPr lang="en-AU" sz="4000" dirty="0" smtClean="0">
                <a:solidFill>
                  <a:schemeClr val="bg1"/>
                </a:solidFill>
              </a:rPr>
              <a:t>of good</a:t>
            </a:r>
            <a:r>
              <a:rPr lang="en-AU" sz="4000" dirty="0">
                <a:solidFill>
                  <a:schemeClr val="bg1"/>
                </a:solidFill>
              </a:rPr>
              <a:t> </a:t>
            </a:r>
            <a:r>
              <a:rPr lang="en-AU" sz="4000" dirty="0" smtClean="0">
                <a:solidFill>
                  <a:schemeClr val="bg1"/>
                </a:solidFill>
              </a:rPr>
              <a:t>h</a:t>
            </a:r>
            <a:r>
              <a:rPr lang="en-AU" sz="4000" dirty="0" smtClean="0">
                <a:solidFill>
                  <a:schemeClr val="bg1"/>
                </a:solidFill>
              </a:rPr>
              <a:t>ealth</a:t>
            </a:r>
            <a:r>
              <a:rPr lang="en-AU" sz="4000" dirty="0" smtClean="0">
                <a:solidFill>
                  <a:schemeClr val="bg1"/>
                </a:solidFill>
              </a:rPr>
              <a:t>.  </a:t>
            </a:r>
            <a:r>
              <a:rPr lang="en-AU" sz="4000" dirty="0" smtClean="0">
                <a:solidFill>
                  <a:schemeClr val="bg1"/>
                </a:solidFill>
              </a:rPr>
              <a:t>USANA’s </a:t>
            </a:r>
            <a:r>
              <a:rPr lang="en-AU" sz="4000" dirty="0" smtClean="0">
                <a:solidFill>
                  <a:schemeClr val="bg1"/>
                </a:solidFill>
              </a:rPr>
              <a:t>Essentials </a:t>
            </a:r>
            <a:endParaRPr lang="en-AU" sz="4000" dirty="0" smtClean="0">
              <a:solidFill>
                <a:schemeClr val="bg1"/>
              </a:solidFill>
            </a:endParaRPr>
          </a:p>
          <a:p>
            <a:r>
              <a:rPr lang="en-AU" sz="4000" dirty="0" smtClean="0">
                <a:solidFill>
                  <a:schemeClr val="bg1"/>
                </a:solidFill>
              </a:rPr>
              <a:t>provides </a:t>
            </a:r>
            <a:r>
              <a:rPr lang="en-AU" sz="4000" dirty="0" smtClean="0">
                <a:solidFill>
                  <a:schemeClr val="bg1"/>
                </a:solidFill>
              </a:rPr>
              <a:t>optimal nutrition </a:t>
            </a:r>
            <a:r>
              <a:rPr lang="en-AU" sz="4000" dirty="0" smtClean="0">
                <a:solidFill>
                  <a:schemeClr val="bg1"/>
                </a:solidFill>
              </a:rPr>
              <a:t>for </a:t>
            </a:r>
          </a:p>
          <a:p>
            <a:r>
              <a:rPr lang="en-AU" sz="4000" dirty="0" smtClean="0">
                <a:solidFill>
                  <a:schemeClr val="bg1"/>
                </a:solidFill>
              </a:rPr>
              <a:t>Everyone</a:t>
            </a:r>
            <a:r>
              <a:rPr lang="en-AU" sz="4000" dirty="0" smtClean="0">
                <a:solidFill>
                  <a:schemeClr val="bg1"/>
                </a:solidFill>
              </a:rPr>
              <a:t> </a:t>
            </a:r>
            <a:r>
              <a:rPr lang="en-AU" sz="4000" dirty="0" smtClean="0">
                <a:solidFill>
                  <a:schemeClr val="bg1"/>
                </a:solidFill>
              </a:rPr>
              <a:t>every </a:t>
            </a:r>
            <a:r>
              <a:rPr lang="en-AU" sz="4000" dirty="0" smtClean="0">
                <a:solidFill>
                  <a:schemeClr val="bg1"/>
                </a:solidFill>
              </a:rPr>
              <a:t>day.</a:t>
            </a:r>
          </a:p>
          <a:p>
            <a:endParaRPr lang="en-AU" sz="4000" dirty="0" smtClean="0">
              <a:solidFill>
                <a:schemeClr val="bg1"/>
              </a:solidFill>
            </a:endParaRPr>
          </a:p>
          <a:p>
            <a:r>
              <a:rPr lang="en-AU" sz="4000" dirty="0" smtClean="0">
                <a:solidFill>
                  <a:schemeClr val="bg1"/>
                </a:solidFill>
              </a:rPr>
              <a:t>Have </a:t>
            </a:r>
            <a:r>
              <a:rPr lang="en-AU" sz="4000" dirty="0" smtClean="0">
                <a:solidFill>
                  <a:schemeClr val="bg1"/>
                </a:solidFill>
              </a:rPr>
              <a:t>you had yours today?</a:t>
            </a:r>
          </a:p>
          <a:p>
            <a:endParaRPr lang="en-AU" dirty="0" smtClean="0">
              <a:solidFill>
                <a:schemeClr val="bg1"/>
              </a:solidFill>
            </a:endParaRPr>
          </a:p>
          <a:p>
            <a:r>
              <a:rPr lang="en-AU" dirty="0" smtClean="0">
                <a:solidFill>
                  <a:schemeClr val="bg1"/>
                </a:solidFill>
              </a:rPr>
              <a:t>Do </a:t>
            </a:r>
            <a:r>
              <a:rPr lang="en-AU" dirty="0">
                <a:solidFill>
                  <a:schemeClr val="bg1"/>
                </a:solidFill>
              </a:rPr>
              <a:t>not exceed the stated dose except </a:t>
            </a:r>
            <a:r>
              <a:rPr lang="en-AU" dirty="0">
                <a:solidFill>
                  <a:schemeClr val="bg1"/>
                </a:solidFill>
              </a:rPr>
              <a:t> </a:t>
            </a:r>
            <a:r>
              <a:rPr lang="en-AU" dirty="0" smtClean="0">
                <a:solidFill>
                  <a:schemeClr val="bg1"/>
                </a:solidFill>
              </a:rPr>
              <a:t>on </a:t>
            </a:r>
            <a:r>
              <a:rPr lang="en-AU" dirty="0">
                <a:solidFill>
                  <a:schemeClr val="bg1"/>
                </a:solidFill>
              </a:rPr>
              <a:t>medical advice. Seek expert medical </a:t>
            </a:r>
            <a:endParaRPr lang="en-AU" dirty="0" smtClean="0">
              <a:solidFill>
                <a:schemeClr val="bg1"/>
              </a:solidFill>
            </a:endParaRPr>
          </a:p>
          <a:p>
            <a:r>
              <a:rPr lang="en-AU" dirty="0" smtClean="0">
                <a:solidFill>
                  <a:schemeClr val="bg1"/>
                </a:solidFill>
              </a:rPr>
              <a:t>advice </a:t>
            </a:r>
            <a:r>
              <a:rPr lang="en-AU" dirty="0">
                <a:solidFill>
                  <a:schemeClr val="bg1"/>
                </a:solidFill>
              </a:rPr>
              <a:t>if your child has </a:t>
            </a:r>
            <a:r>
              <a:rPr lang="en-AU" dirty="0" smtClean="0">
                <a:solidFill>
                  <a:schemeClr val="bg1"/>
                </a:solidFill>
              </a:rPr>
              <a:t>a neural </a:t>
            </a:r>
            <a:r>
              <a:rPr lang="en-AU" dirty="0">
                <a:solidFill>
                  <a:schemeClr val="bg1"/>
                </a:solidFill>
              </a:rPr>
              <a:t>tube defect </a:t>
            </a:r>
            <a:r>
              <a:rPr lang="en-AU" dirty="0">
                <a:solidFill>
                  <a:schemeClr val="bg1"/>
                </a:solidFill>
              </a:rPr>
              <a:t> </a:t>
            </a:r>
            <a:r>
              <a:rPr lang="en-AU" dirty="0" smtClean="0">
                <a:solidFill>
                  <a:schemeClr val="bg1"/>
                </a:solidFill>
              </a:rPr>
              <a:t>OR </a:t>
            </a:r>
            <a:r>
              <a:rPr lang="en-AU" dirty="0">
                <a:solidFill>
                  <a:schemeClr val="bg1"/>
                </a:solidFill>
              </a:rPr>
              <a:t>spina bifida/neural tube defects.</a:t>
            </a:r>
          </a:p>
          <a:p>
            <a:r>
              <a:rPr lang="en-AU" dirty="0">
                <a:solidFill>
                  <a:schemeClr val="bg1"/>
                </a:solidFill>
              </a:rPr>
              <a:t>Vitamin supplements should not replace </a:t>
            </a:r>
            <a:r>
              <a:rPr lang="en-AU" dirty="0">
                <a:solidFill>
                  <a:schemeClr val="bg1"/>
                </a:solidFill>
              </a:rPr>
              <a:t> </a:t>
            </a:r>
            <a:r>
              <a:rPr lang="en-AU" dirty="0" smtClean="0">
                <a:solidFill>
                  <a:schemeClr val="bg1"/>
                </a:solidFill>
              </a:rPr>
              <a:t>a </a:t>
            </a:r>
            <a:r>
              <a:rPr lang="en-AU" dirty="0">
                <a:solidFill>
                  <a:schemeClr val="bg1"/>
                </a:solidFill>
              </a:rPr>
              <a:t>balanced diet.</a:t>
            </a:r>
          </a:p>
          <a:p>
            <a:r>
              <a:rPr lang="en-AU" dirty="0" smtClean="0">
                <a:solidFill>
                  <a:schemeClr val="bg1"/>
                </a:solidFill>
              </a:rPr>
              <a:t>USE </a:t>
            </a:r>
            <a:r>
              <a:rPr lang="en-AU" dirty="0">
                <a:solidFill>
                  <a:schemeClr val="bg1"/>
                </a:solidFill>
              </a:rPr>
              <a:t>ONLY AS DIRECTED. ALWAYS READ THE LABEL.</a:t>
            </a:r>
          </a:p>
          <a:p>
            <a:endParaRPr lang="en-AU" dirty="0"/>
          </a:p>
          <a:p>
            <a:endParaRPr lang="en-A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196752"/>
            <a:ext cx="2764795" cy="33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142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44624"/>
            <a:ext cx="8206680" cy="965969"/>
          </a:xfrm>
        </p:spPr>
        <p:txBody>
          <a:bodyPr>
            <a:normAutofit fontScale="90000"/>
          </a:bodyPr>
          <a:lstStyle/>
          <a:p>
            <a:r>
              <a:rPr lang="en-AU" b="1" dirty="0" smtClean="0">
                <a:solidFill>
                  <a:schemeClr val="bg1"/>
                </a:solidFill>
              </a:rPr>
              <a:t/>
            </a:r>
            <a:br>
              <a:rPr lang="en-AU" b="1" dirty="0" smtClean="0">
                <a:solidFill>
                  <a:schemeClr val="bg1"/>
                </a:solidFill>
              </a:rPr>
            </a:br>
            <a:r>
              <a:rPr lang="en-AU" sz="5300" b="1" dirty="0" smtClean="0">
                <a:solidFill>
                  <a:schemeClr val="bg1"/>
                </a:solidFill>
              </a:rPr>
              <a:t>what </a:t>
            </a:r>
            <a:r>
              <a:rPr lang="en-AU" sz="5300" b="1" dirty="0">
                <a:solidFill>
                  <a:schemeClr val="bg1"/>
                </a:solidFill>
              </a:rPr>
              <a:t>makes </a:t>
            </a:r>
            <a:r>
              <a:rPr lang="en-AU" sz="5300" b="1" dirty="0" smtClean="0">
                <a:solidFill>
                  <a:schemeClr val="bg1"/>
                </a:solidFill>
              </a:rPr>
              <a:t>it healthy?</a:t>
            </a:r>
            <a:endParaRPr lang="en-AU" sz="5300" dirty="0"/>
          </a:p>
        </p:txBody>
      </p:sp>
      <p:sp>
        <p:nvSpPr>
          <p:cNvPr id="3" name="Subtitle 2"/>
          <p:cNvSpPr>
            <a:spLocks noGrp="1"/>
          </p:cNvSpPr>
          <p:nvPr>
            <p:ph type="subTitle" idx="1"/>
          </p:nvPr>
        </p:nvSpPr>
        <p:spPr>
          <a:xfrm>
            <a:off x="179511" y="1196752"/>
            <a:ext cx="8719579" cy="4824536"/>
          </a:xfrm>
        </p:spPr>
        <p:txBody>
          <a:bodyPr>
            <a:normAutofit/>
          </a:bodyPr>
          <a:lstStyle/>
          <a:p>
            <a:r>
              <a:rPr lang="en-AU" sz="3200" dirty="0" smtClean="0">
                <a:solidFill>
                  <a:schemeClr val="bg1"/>
                </a:solidFill>
              </a:rPr>
              <a:t>All five food groups</a:t>
            </a:r>
          </a:p>
          <a:p>
            <a:pPr marL="514350" indent="-514350">
              <a:buFont typeface="+mj-lt"/>
              <a:buAutoNum type="arabicPeriod"/>
            </a:pPr>
            <a:r>
              <a:rPr lang="en-AU" sz="3200" b="1" dirty="0" smtClean="0">
                <a:solidFill>
                  <a:schemeClr val="bg1"/>
                </a:solidFill>
              </a:rPr>
              <a:t>Breads and cereals</a:t>
            </a:r>
            <a:r>
              <a:rPr lang="en-AU" sz="3200" dirty="0" smtClean="0">
                <a:solidFill>
                  <a:schemeClr val="bg1"/>
                </a:solidFill>
              </a:rPr>
              <a:t> </a:t>
            </a:r>
          </a:p>
          <a:p>
            <a:pPr marL="514350" indent="-514350">
              <a:buFont typeface="+mj-lt"/>
              <a:buAutoNum type="arabicPeriod"/>
            </a:pPr>
            <a:r>
              <a:rPr lang="en-AU" sz="3200" b="1" dirty="0" smtClean="0">
                <a:solidFill>
                  <a:schemeClr val="bg1"/>
                </a:solidFill>
              </a:rPr>
              <a:t>Vegetables</a:t>
            </a:r>
            <a:r>
              <a:rPr lang="en-AU" sz="3200" dirty="0" smtClean="0">
                <a:solidFill>
                  <a:schemeClr val="bg1"/>
                </a:solidFill>
              </a:rPr>
              <a:t> </a:t>
            </a:r>
          </a:p>
          <a:p>
            <a:pPr marL="514350" indent="-514350">
              <a:buFont typeface="+mj-lt"/>
              <a:buAutoNum type="arabicPeriod"/>
            </a:pPr>
            <a:r>
              <a:rPr lang="en-AU" sz="3200" b="1" dirty="0" smtClean="0">
                <a:solidFill>
                  <a:schemeClr val="bg1"/>
                </a:solidFill>
              </a:rPr>
              <a:t>Fruits</a:t>
            </a:r>
            <a:endParaRPr lang="en-AU" sz="3200" dirty="0">
              <a:solidFill>
                <a:schemeClr val="bg1"/>
              </a:solidFill>
            </a:endParaRPr>
          </a:p>
          <a:p>
            <a:pPr marL="514350" indent="-514350">
              <a:buFont typeface="+mj-lt"/>
              <a:buAutoNum type="arabicPeriod"/>
            </a:pPr>
            <a:r>
              <a:rPr lang="en-AU" sz="3200" b="1" dirty="0" smtClean="0">
                <a:solidFill>
                  <a:schemeClr val="bg1"/>
                </a:solidFill>
              </a:rPr>
              <a:t>Dairy or calcium-enriched soya</a:t>
            </a:r>
            <a:endParaRPr lang="en-AU" sz="3200" dirty="0">
              <a:solidFill>
                <a:schemeClr val="bg1"/>
              </a:solidFill>
            </a:endParaRPr>
          </a:p>
          <a:p>
            <a:pPr marL="514350" indent="-514350">
              <a:buFont typeface="+mj-lt"/>
              <a:buAutoNum type="arabicPeriod"/>
            </a:pPr>
            <a:r>
              <a:rPr lang="en-AU" sz="3200" b="1" dirty="0" smtClean="0">
                <a:solidFill>
                  <a:schemeClr val="bg1"/>
                </a:solidFill>
              </a:rPr>
              <a:t>Meat and meat alternatives</a:t>
            </a:r>
            <a:endParaRPr lang="en-AU" sz="3200" dirty="0" smtClean="0">
              <a:solidFill>
                <a:schemeClr val="bg1"/>
              </a:solidFill>
            </a:endParaRPr>
          </a:p>
          <a:p>
            <a:endParaRPr lang="en-AU" sz="2800" dirty="0" smtClean="0">
              <a:solidFill>
                <a:schemeClr val="bg1"/>
              </a:solidFill>
            </a:endParaRPr>
          </a:p>
          <a:p>
            <a:endParaRPr lang="en-AU" sz="2800" dirty="0"/>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124744"/>
            <a:ext cx="3591788" cy="24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001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0"/>
            <a:ext cx="7772400" cy="1802681"/>
          </a:xfrm>
        </p:spPr>
        <p:txBody>
          <a:bodyPr>
            <a:normAutofit/>
          </a:bodyPr>
          <a:lstStyle/>
          <a:p>
            <a:r>
              <a:rPr lang="en-AU" dirty="0">
                <a:solidFill>
                  <a:schemeClr val="bg1"/>
                </a:solidFill>
              </a:rPr>
              <a:t/>
            </a:r>
            <a:br>
              <a:rPr lang="en-AU" dirty="0">
                <a:solidFill>
                  <a:schemeClr val="bg1"/>
                </a:solidFill>
              </a:rPr>
            </a:br>
            <a:endParaRPr lang="en-AU" dirty="0">
              <a:solidFill>
                <a:schemeClr val="bg1"/>
              </a:solidFill>
            </a:endParaRPr>
          </a:p>
        </p:txBody>
      </p:sp>
      <p:sp>
        <p:nvSpPr>
          <p:cNvPr id="3" name="Subtitle 2"/>
          <p:cNvSpPr>
            <a:spLocks noGrp="1"/>
          </p:cNvSpPr>
          <p:nvPr>
            <p:ph type="subTitle" idx="1"/>
          </p:nvPr>
        </p:nvSpPr>
        <p:spPr>
          <a:xfrm>
            <a:off x="251520" y="1686292"/>
            <a:ext cx="8859716" cy="4839052"/>
          </a:xfrm>
        </p:spPr>
        <p:txBody>
          <a:bodyPr>
            <a:normAutofit/>
          </a:bodyPr>
          <a:lstStyle/>
          <a:p>
            <a:r>
              <a:rPr lang="en-AU" sz="2800" dirty="0">
                <a:solidFill>
                  <a:schemeClr val="bg1"/>
                </a:solidFill>
              </a:rPr>
              <a:t>Most of us don’t eat the perfect </a:t>
            </a:r>
            <a:endParaRPr lang="en-AU" sz="2800" dirty="0" smtClean="0">
              <a:solidFill>
                <a:schemeClr val="bg1"/>
              </a:solidFill>
            </a:endParaRPr>
          </a:p>
          <a:p>
            <a:r>
              <a:rPr lang="en-AU" sz="2800" dirty="0" smtClean="0">
                <a:solidFill>
                  <a:schemeClr val="bg1"/>
                </a:solidFill>
              </a:rPr>
              <a:t>diet </a:t>
            </a:r>
            <a:r>
              <a:rPr lang="en-AU" sz="2800" dirty="0">
                <a:solidFill>
                  <a:schemeClr val="bg1"/>
                </a:solidFill>
              </a:rPr>
              <a:t>– </a:t>
            </a:r>
            <a:r>
              <a:rPr lang="en-AU" sz="2800" dirty="0" smtClean="0">
                <a:solidFill>
                  <a:schemeClr val="bg1"/>
                </a:solidFill>
              </a:rPr>
              <a:t>at </a:t>
            </a:r>
            <a:r>
              <a:rPr lang="en-AU" sz="2800" dirty="0">
                <a:solidFill>
                  <a:schemeClr val="bg1"/>
                </a:solidFill>
              </a:rPr>
              <a:t>least not all of the time. </a:t>
            </a:r>
            <a:endParaRPr lang="en-AU" sz="2800" dirty="0" smtClean="0">
              <a:solidFill>
                <a:schemeClr val="bg1"/>
              </a:solidFill>
            </a:endParaRPr>
          </a:p>
          <a:p>
            <a:r>
              <a:rPr lang="en-AU" sz="2800" dirty="0" smtClean="0">
                <a:solidFill>
                  <a:schemeClr val="bg1"/>
                </a:solidFill>
              </a:rPr>
              <a:t>USANA’s </a:t>
            </a:r>
            <a:r>
              <a:rPr lang="en-AU" sz="2800" dirty="0">
                <a:solidFill>
                  <a:schemeClr val="bg1"/>
                </a:solidFill>
              </a:rPr>
              <a:t>nutritional </a:t>
            </a:r>
            <a:r>
              <a:rPr lang="en-AU" sz="2800" dirty="0" smtClean="0">
                <a:solidFill>
                  <a:schemeClr val="bg1"/>
                </a:solidFill>
              </a:rPr>
              <a:t>supplements</a:t>
            </a:r>
          </a:p>
          <a:p>
            <a:r>
              <a:rPr lang="en-AU" sz="2800" dirty="0" smtClean="0">
                <a:solidFill>
                  <a:schemeClr val="bg1"/>
                </a:solidFill>
              </a:rPr>
              <a:t>Are formulated </a:t>
            </a:r>
            <a:r>
              <a:rPr lang="en-AU" sz="2800" dirty="0">
                <a:solidFill>
                  <a:schemeClr val="bg1"/>
                </a:solidFill>
              </a:rPr>
              <a:t>to fill nutritional </a:t>
            </a:r>
            <a:endParaRPr lang="en-AU" sz="2800" dirty="0" smtClean="0">
              <a:solidFill>
                <a:schemeClr val="bg1"/>
              </a:solidFill>
            </a:endParaRPr>
          </a:p>
          <a:p>
            <a:r>
              <a:rPr lang="en-AU" sz="2800" dirty="0">
                <a:solidFill>
                  <a:schemeClr val="bg1"/>
                </a:solidFill>
              </a:rPr>
              <a:t>g</a:t>
            </a:r>
            <a:r>
              <a:rPr lang="en-AU" sz="2800" dirty="0" smtClean="0">
                <a:solidFill>
                  <a:schemeClr val="bg1"/>
                </a:solidFill>
              </a:rPr>
              <a:t>aps and </a:t>
            </a:r>
            <a:r>
              <a:rPr lang="en-AU" sz="2800" dirty="0">
                <a:solidFill>
                  <a:schemeClr val="bg1"/>
                </a:solidFill>
              </a:rPr>
              <a:t>ensure that nutrient </a:t>
            </a:r>
            <a:endParaRPr lang="en-AU" sz="2800" dirty="0" smtClean="0">
              <a:solidFill>
                <a:schemeClr val="bg1"/>
              </a:solidFill>
            </a:endParaRPr>
          </a:p>
          <a:p>
            <a:r>
              <a:rPr lang="en-AU" sz="2800" dirty="0" smtClean="0">
                <a:solidFill>
                  <a:schemeClr val="bg1"/>
                </a:solidFill>
              </a:rPr>
              <a:t>wise</a:t>
            </a:r>
            <a:r>
              <a:rPr lang="en-AU" sz="2800" dirty="0">
                <a:solidFill>
                  <a:schemeClr val="bg1"/>
                </a:solidFill>
              </a:rPr>
              <a:t>, </a:t>
            </a:r>
            <a:r>
              <a:rPr lang="en-AU" sz="2800" dirty="0" smtClean="0">
                <a:solidFill>
                  <a:schemeClr val="bg1"/>
                </a:solidFill>
              </a:rPr>
              <a:t>you </a:t>
            </a:r>
            <a:r>
              <a:rPr lang="en-AU" sz="2800" dirty="0">
                <a:solidFill>
                  <a:schemeClr val="bg1"/>
                </a:solidFill>
              </a:rPr>
              <a:t>don’t fall short. </a:t>
            </a:r>
          </a:p>
          <a:p>
            <a:endParaRPr lang="en-AU" dirty="0"/>
          </a:p>
        </p:txBody>
      </p:sp>
      <p:sp>
        <p:nvSpPr>
          <p:cNvPr id="4" name="Rectangle 3"/>
          <p:cNvSpPr/>
          <p:nvPr/>
        </p:nvSpPr>
        <p:spPr>
          <a:xfrm>
            <a:off x="251520" y="116632"/>
            <a:ext cx="8892480" cy="1569660"/>
          </a:xfrm>
          <a:prstGeom prst="rect">
            <a:avLst/>
          </a:prstGeom>
        </p:spPr>
        <p:txBody>
          <a:bodyPr wrap="square">
            <a:spAutoFit/>
          </a:bodyPr>
          <a:lstStyle/>
          <a:p>
            <a:r>
              <a:rPr lang="en-AU" sz="4800" b="1" dirty="0" smtClean="0">
                <a:solidFill>
                  <a:schemeClr val="bg1"/>
                </a:solidFill>
                <a:latin typeface="+mj-lt"/>
              </a:rPr>
              <a:t>IS YOUR DIET PERFECTION ON A PLATE?</a:t>
            </a:r>
            <a:endParaRPr lang="en-AU" sz="4800" dirty="0">
              <a:latin typeface="+mj-lt"/>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831" y="1772816"/>
            <a:ext cx="3524681" cy="26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610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23528" y="332656"/>
            <a:ext cx="8134672" cy="1470025"/>
          </a:xfrm>
        </p:spPr>
        <p:txBody>
          <a:bodyPr/>
          <a:lstStyle/>
          <a:p>
            <a:r>
              <a:rPr lang="en-AU" b="1" dirty="0" smtClean="0">
                <a:solidFill>
                  <a:schemeClr val="bg1"/>
                </a:solidFill>
              </a:rPr>
              <a:t>Award-winning Essentials™</a:t>
            </a:r>
            <a:endParaRPr lang="en-AU" dirty="0"/>
          </a:p>
        </p:txBody>
      </p:sp>
      <p:sp>
        <p:nvSpPr>
          <p:cNvPr id="3" name="Subtitle 2"/>
          <p:cNvSpPr>
            <a:spLocks noGrp="1"/>
          </p:cNvSpPr>
          <p:nvPr>
            <p:ph type="subTitle" idx="1"/>
          </p:nvPr>
        </p:nvSpPr>
        <p:spPr>
          <a:xfrm>
            <a:off x="251520" y="1916832"/>
            <a:ext cx="7520880" cy="3960440"/>
          </a:xfrm>
        </p:spPr>
        <p:txBody>
          <a:bodyPr>
            <a:normAutofit/>
          </a:bodyPr>
          <a:lstStyle/>
          <a:p>
            <a:r>
              <a:rPr lang="en-AU" sz="2800" dirty="0">
                <a:solidFill>
                  <a:schemeClr val="bg1"/>
                </a:solidFill>
              </a:rPr>
              <a:t>G</a:t>
            </a:r>
            <a:r>
              <a:rPr lang="en-AU" sz="2800" dirty="0" smtClean="0">
                <a:solidFill>
                  <a:schemeClr val="bg1"/>
                </a:solidFill>
              </a:rPr>
              <a:t>round-breaking </a:t>
            </a:r>
            <a:r>
              <a:rPr lang="en-AU" sz="2800" dirty="0">
                <a:solidFill>
                  <a:schemeClr val="bg1"/>
                </a:solidFill>
              </a:rPr>
              <a:t>range of </a:t>
            </a:r>
            <a:r>
              <a:rPr lang="en-AU" sz="2800" dirty="0" smtClean="0">
                <a:solidFill>
                  <a:schemeClr val="bg1"/>
                </a:solidFill>
              </a:rPr>
              <a:t>vitamins, </a:t>
            </a:r>
            <a:r>
              <a:rPr lang="en-AU" sz="2800" dirty="0">
                <a:solidFill>
                  <a:schemeClr val="bg1"/>
                </a:solidFill>
              </a:rPr>
              <a:t>minerals and </a:t>
            </a:r>
            <a:r>
              <a:rPr lang="en-AU" sz="2800" dirty="0" smtClean="0">
                <a:solidFill>
                  <a:schemeClr val="bg1"/>
                </a:solidFill>
              </a:rPr>
              <a:t>phytonutrients/antioxidants.</a:t>
            </a:r>
          </a:p>
          <a:p>
            <a:r>
              <a:rPr lang="en-AU" sz="2800" dirty="0" smtClean="0">
                <a:solidFill>
                  <a:schemeClr val="bg1"/>
                </a:solidFill>
              </a:rPr>
              <a:t>Taking </a:t>
            </a:r>
            <a:r>
              <a:rPr lang="en-AU" sz="2800" b="1" dirty="0">
                <a:solidFill>
                  <a:schemeClr val="bg1"/>
                </a:solidFill>
              </a:rPr>
              <a:t>Essentials</a:t>
            </a:r>
            <a:r>
              <a:rPr lang="en-AU" sz="2800" dirty="0">
                <a:solidFill>
                  <a:schemeClr val="bg1"/>
                </a:solidFill>
              </a:rPr>
              <a:t> regularly can help to prevent deficiencies by providing the vital vitamins and minerals needed to boost good </a:t>
            </a:r>
            <a:r>
              <a:rPr lang="en-AU" sz="2800" dirty="0" smtClean="0">
                <a:solidFill>
                  <a:schemeClr val="bg1"/>
                </a:solidFill>
              </a:rPr>
              <a:t>health.</a:t>
            </a:r>
          </a:p>
          <a:p>
            <a:r>
              <a:rPr lang="en-AU" sz="2800" dirty="0" smtClean="0">
                <a:solidFill>
                  <a:schemeClr val="bg1"/>
                </a:solidFill>
              </a:rPr>
              <a:t>So who needs ‘</a:t>
            </a:r>
            <a:r>
              <a:rPr lang="en-AU" sz="2800" dirty="0" smtClean="0">
                <a:solidFill>
                  <a:schemeClr val="bg1"/>
                </a:solidFill>
              </a:rPr>
              <a:t>em</a:t>
            </a:r>
            <a:r>
              <a:rPr lang="en-AU" sz="2800" dirty="0" smtClean="0">
                <a:solidFill>
                  <a:schemeClr val="bg1"/>
                </a:solidFill>
              </a:rPr>
              <a:t>?. </a:t>
            </a:r>
          </a:p>
        </p:txBody>
      </p:sp>
    </p:spTree>
    <p:extLst>
      <p:ext uri="{BB962C8B-B14F-4D97-AF65-F5344CB8AC3E}">
        <p14:creationId xmlns:p14="http://schemas.microsoft.com/office/powerpoint/2010/main" val="1353434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0"/>
            <a:ext cx="8206680" cy="1268759"/>
          </a:xfrm>
        </p:spPr>
        <p:txBody>
          <a:bodyPr/>
          <a:lstStyle/>
          <a:p>
            <a:r>
              <a:rPr lang="en-AU" b="1" dirty="0" smtClean="0">
                <a:solidFill>
                  <a:schemeClr val="bg1"/>
                </a:solidFill>
              </a:rPr>
              <a:t>Junk food junkies</a:t>
            </a:r>
            <a:endParaRPr lang="en-AU" b="1" dirty="0">
              <a:solidFill>
                <a:schemeClr val="bg1"/>
              </a:solidFill>
            </a:endParaRPr>
          </a:p>
        </p:txBody>
      </p:sp>
      <p:sp>
        <p:nvSpPr>
          <p:cNvPr id="3" name="Subtitle 2"/>
          <p:cNvSpPr>
            <a:spLocks noGrp="1"/>
          </p:cNvSpPr>
          <p:nvPr>
            <p:ph type="subTitle" idx="1"/>
          </p:nvPr>
        </p:nvSpPr>
        <p:spPr>
          <a:xfrm>
            <a:off x="251520" y="1412776"/>
            <a:ext cx="7448872" cy="4680520"/>
          </a:xfrm>
        </p:spPr>
        <p:txBody>
          <a:bodyPr>
            <a:normAutofit/>
          </a:bodyPr>
          <a:lstStyle/>
          <a:p>
            <a:pPr lvl="0"/>
            <a:r>
              <a:rPr lang="en-AU" sz="2800" dirty="0" smtClean="0">
                <a:solidFill>
                  <a:schemeClr val="bg1"/>
                </a:solidFill>
              </a:rPr>
              <a:t>Many </a:t>
            </a:r>
            <a:r>
              <a:rPr lang="en-AU" sz="2800" dirty="0">
                <a:solidFill>
                  <a:schemeClr val="bg1"/>
                </a:solidFill>
              </a:rPr>
              <a:t>fast foods are high </a:t>
            </a:r>
            <a:endParaRPr lang="en-AU" sz="2800" dirty="0" smtClean="0">
              <a:solidFill>
                <a:schemeClr val="bg1"/>
              </a:solidFill>
            </a:endParaRPr>
          </a:p>
          <a:p>
            <a:pPr lvl="0"/>
            <a:r>
              <a:rPr lang="en-AU" sz="2800" dirty="0" smtClean="0">
                <a:solidFill>
                  <a:schemeClr val="bg1"/>
                </a:solidFill>
              </a:rPr>
              <a:t>on fat</a:t>
            </a:r>
            <a:r>
              <a:rPr lang="en-AU" sz="2800" dirty="0">
                <a:solidFill>
                  <a:schemeClr val="bg1"/>
                </a:solidFill>
              </a:rPr>
              <a:t>, </a:t>
            </a:r>
            <a:r>
              <a:rPr lang="en-AU" sz="2800" dirty="0" smtClean="0">
                <a:solidFill>
                  <a:schemeClr val="bg1"/>
                </a:solidFill>
              </a:rPr>
              <a:t>salt </a:t>
            </a:r>
            <a:r>
              <a:rPr lang="en-AU" sz="2800" dirty="0">
                <a:solidFill>
                  <a:schemeClr val="bg1"/>
                </a:solidFill>
              </a:rPr>
              <a:t>and sugar and </a:t>
            </a:r>
            <a:endParaRPr lang="en-AU" sz="2800" dirty="0" smtClean="0">
              <a:solidFill>
                <a:schemeClr val="bg1"/>
              </a:solidFill>
            </a:endParaRPr>
          </a:p>
          <a:p>
            <a:pPr lvl="0"/>
            <a:r>
              <a:rPr lang="en-AU" sz="2800" dirty="0" smtClean="0">
                <a:solidFill>
                  <a:schemeClr val="bg1"/>
                </a:solidFill>
              </a:rPr>
              <a:t>low </a:t>
            </a:r>
            <a:r>
              <a:rPr lang="en-AU" sz="2800" dirty="0">
                <a:solidFill>
                  <a:schemeClr val="bg1"/>
                </a:solidFill>
              </a:rPr>
              <a:t>on </a:t>
            </a:r>
            <a:r>
              <a:rPr lang="en-AU" sz="2800" dirty="0" smtClean="0">
                <a:solidFill>
                  <a:schemeClr val="bg1"/>
                </a:solidFill>
              </a:rPr>
              <a:t>fibre and </a:t>
            </a:r>
            <a:r>
              <a:rPr lang="en-AU" sz="2800" dirty="0">
                <a:solidFill>
                  <a:schemeClr val="bg1"/>
                </a:solidFill>
              </a:rPr>
              <a:t>nutrients. </a:t>
            </a:r>
            <a:endParaRPr lang="en-AU" sz="2800" dirty="0" smtClean="0">
              <a:solidFill>
                <a:schemeClr val="bg1"/>
              </a:solidFill>
            </a:endParaRPr>
          </a:p>
          <a:p>
            <a:pPr lvl="0"/>
            <a:endParaRPr lang="en-AU" sz="2800" dirty="0" smtClean="0">
              <a:solidFill>
                <a:schemeClr val="bg1"/>
              </a:solidFill>
            </a:endParaRPr>
          </a:p>
          <a:p>
            <a:pPr lvl="0"/>
            <a:r>
              <a:rPr lang="en-AU" sz="2800" dirty="0" smtClean="0">
                <a:solidFill>
                  <a:schemeClr val="bg1"/>
                </a:solidFill>
              </a:rPr>
              <a:t>So</a:t>
            </a:r>
            <a:r>
              <a:rPr lang="en-AU" sz="2800" dirty="0">
                <a:solidFill>
                  <a:schemeClr val="bg1"/>
                </a:solidFill>
              </a:rPr>
              <a:t>, your </a:t>
            </a:r>
            <a:r>
              <a:rPr lang="en-AU" sz="2800" dirty="0" smtClean="0">
                <a:solidFill>
                  <a:schemeClr val="bg1"/>
                </a:solidFill>
              </a:rPr>
              <a:t>body </a:t>
            </a:r>
            <a:r>
              <a:rPr lang="en-AU" sz="2800" dirty="0" smtClean="0">
                <a:solidFill>
                  <a:schemeClr val="bg1"/>
                </a:solidFill>
              </a:rPr>
              <a:t>uses </a:t>
            </a:r>
            <a:r>
              <a:rPr lang="en-AU" sz="2800" dirty="0">
                <a:solidFill>
                  <a:schemeClr val="bg1"/>
                </a:solidFill>
              </a:rPr>
              <a:t>up </a:t>
            </a:r>
            <a:endParaRPr lang="en-AU" sz="2800" dirty="0" smtClean="0">
              <a:solidFill>
                <a:schemeClr val="bg1"/>
              </a:solidFill>
            </a:endParaRPr>
          </a:p>
          <a:p>
            <a:pPr lvl="0"/>
            <a:r>
              <a:rPr lang="en-AU" sz="2800" dirty="0" smtClean="0">
                <a:solidFill>
                  <a:schemeClr val="bg1"/>
                </a:solidFill>
              </a:rPr>
              <a:t>nutrient stores</a:t>
            </a:r>
            <a:r>
              <a:rPr lang="en-AU" sz="2800" dirty="0">
                <a:solidFill>
                  <a:schemeClr val="bg1"/>
                </a:solidFill>
              </a:rPr>
              <a:t> </a:t>
            </a:r>
            <a:r>
              <a:rPr lang="en-AU" sz="2800" dirty="0" smtClean="0">
                <a:solidFill>
                  <a:schemeClr val="bg1"/>
                </a:solidFill>
              </a:rPr>
              <a:t>just</a:t>
            </a:r>
          </a:p>
          <a:p>
            <a:pPr lvl="0"/>
            <a:r>
              <a:rPr lang="en-AU" sz="2800" dirty="0" smtClean="0">
                <a:solidFill>
                  <a:schemeClr val="bg1"/>
                </a:solidFill>
              </a:rPr>
              <a:t>to </a:t>
            </a:r>
            <a:r>
              <a:rPr lang="en-AU" sz="2800" dirty="0">
                <a:solidFill>
                  <a:schemeClr val="bg1"/>
                </a:solidFill>
              </a:rPr>
              <a:t>process </a:t>
            </a:r>
            <a:r>
              <a:rPr lang="en-AU" sz="2800" dirty="0" smtClean="0">
                <a:solidFill>
                  <a:schemeClr val="bg1"/>
                </a:solidFill>
              </a:rPr>
              <a:t>the </a:t>
            </a:r>
            <a:r>
              <a:rPr lang="en-AU" sz="2800" dirty="0" smtClean="0">
                <a:solidFill>
                  <a:schemeClr val="bg1"/>
                </a:solidFill>
              </a:rPr>
              <a:t>nutrient-depleted </a:t>
            </a:r>
            <a:r>
              <a:rPr lang="en-AU" sz="2800" dirty="0">
                <a:solidFill>
                  <a:schemeClr val="bg1"/>
                </a:solidFill>
              </a:rPr>
              <a:t>eats in </a:t>
            </a:r>
            <a:r>
              <a:rPr lang="en-AU" sz="2800" dirty="0" smtClean="0">
                <a:solidFill>
                  <a:schemeClr val="bg1"/>
                </a:solidFill>
              </a:rPr>
              <a:t>fast </a:t>
            </a:r>
            <a:r>
              <a:rPr lang="en-AU" sz="2800" dirty="0">
                <a:solidFill>
                  <a:schemeClr val="bg1"/>
                </a:solidFill>
              </a:rPr>
              <a:t>foods.</a:t>
            </a:r>
          </a:p>
          <a:p>
            <a:endParaRPr lang="en-AU" sz="2800"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4458" y="1268760"/>
            <a:ext cx="4436054" cy="29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525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1"/>
            <a:ext cx="8206680" cy="1268760"/>
          </a:xfrm>
        </p:spPr>
        <p:txBody>
          <a:bodyPr/>
          <a:lstStyle/>
          <a:p>
            <a:r>
              <a:rPr lang="en-AU" b="1" dirty="0" smtClean="0">
                <a:solidFill>
                  <a:schemeClr val="bg1"/>
                </a:solidFill>
              </a:rPr>
              <a:t>Athletes</a:t>
            </a:r>
            <a:endParaRPr lang="en-AU" b="1" dirty="0">
              <a:solidFill>
                <a:schemeClr val="bg1"/>
              </a:solidFill>
            </a:endParaRPr>
          </a:p>
        </p:txBody>
      </p:sp>
      <p:sp>
        <p:nvSpPr>
          <p:cNvPr id="3" name="Subtitle 2"/>
          <p:cNvSpPr>
            <a:spLocks noGrp="1"/>
          </p:cNvSpPr>
          <p:nvPr>
            <p:ph type="subTitle" idx="1"/>
          </p:nvPr>
        </p:nvSpPr>
        <p:spPr>
          <a:xfrm>
            <a:off x="251520" y="1340768"/>
            <a:ext cx="7520880" cy="4536504"/>
          </a:xfrm>
        </p:spPr>
        <p:txBody>
          <a:bodyPr>
            <a:normAutofit/>
          </a:bodyPr>
          <a:lstStyle/>
          <a:p>
            <a:pPr lvl="0"/>
            <a:r>
              <a:rPr lang="en-AU" sz="2800" dirty="0" smtClean="0">
                <a:solidFill>
                  <a:schemeClr val="bg1"/>
                </a:solidFill>
              </a:rPr>
              <a:t>Athletes </a:t>
            </a:r>
            <a:r>
              <a:rPr lang="en-AU" sz="2800" dirty="0">
                <a:solidFill>
                  <a:schemeClr val="bg1"/>
                </a:solidFill>
              </a:rPr>
              <a:t>may have </a:t>
            </a:r>
            <a:r>
              <a:rPr lang="en-AU" sz="2800" dirty="0" smtClean="0">
                <a:solidFill>
                  <a:schemeClr val="bg1"/>
                </a:solidFill>
              </a:rPr>
              <a:t>increased </a:t>
            </a:r>
          </a:p>
          <a:p>
            <a:pPr lvl="0"/>
            <a:r>
              <a:rPr lang="en-AU" sz="2800" dirty="0" smtClean="0">
                <a:solidFill>
                  <a:schemeClr val="bg1"/>
                </a:solidFill>
              </a:rPr>
              <a:t>needs for </a:t>
            </a:r>
            <a:r>
              <a:rPr lang="en-AU" sz="2800" dirty="0" smtClean="0">
                <a:solidFill>
                  <a:schemeClr val="bg1"/>
                </a:solidFill>
              </a:rPr>
              <a:t>nutrients. </a:t>
            </a:r>
            <a:endParaRPr lang="en-AU" sz="2800" dirty="0" smtClean="0">
              <a:solidFill>
                <a:schemeClr val="bg1"/>
              </a:solidFill>
            </a:endParaRPr>
          </a:p>
          <a:p>
            <a:pPr lvl="0"/>
            <a:r>
              <a:rPr lang="en-AU" sz="2800" dirty="0" smtClean="0">
                <a:solidFill>
                  <a:schemeClr val="bg1"/>
                </a:solidFill>
              </a:rPr>
              <a:t>Vigorous </a:t>
            </a:r>
            <a:r>
              <a:rPr lang="en-AU" sz="2800" dirty="0">
                <a:solidFill>
                  <a:schemeClr val="bg1"/>
                </a:solidFill>
              </a:rPr>
              <a:t>training </a:t>
            </a:r>
            <a:r>
              <a:rPr lang="en-AU" sz="2800" dirty="0" smtClean="0">
                <a:solidFill>
                  <a:schemeClr val="bg1"/>
                </a:solidFill>
              </a:rPr>
              <a:t>raises the </a:t>
            </a:r>
          </a:p>
          <a:p>
            <a:pPr lvl="0"/>
            <a:r>
              <a:rPr lang="en-AU" sz="2800" dirty="0" smtClean="0">
                <a:solidFill>
                  <a:schemeClr val="bg1"/>
                </a:solidFill>
              </a:rPr>
              <a:t>production of </a:t>
            </a:r>
            <a:r>
              <a:rPr lang="en-AU" sz="2800" dirty="0">
                <a:solidFill>
                  <a:schemeClr val="bg1"/>
                </a:solidFill>
              </a:rPr>
              <a:t>free radicals </a:t>
            </a:r>
            <a:r>
              <a:rPr lang="en-AU" sz="2800" dirty="0" smtClean="0">
                <a:solidFill>
                  <a:schemeClr val="bg1"/>
                </a:solidFill>
              </a:rPr>
              <a:t>r</a:t>
            </a:r>
            <a:r>
              <a:rPr lang="en-AU" sz="2800" dirty="0" smtClean="0">
                <a:solidFill>
                  <a:schemeClr val="bg1"/>
                </a:solidFill>
              </a:rPr>
              <a:t>aising </a:t>
            </a:r>
          </a:p>
          <a:p>
            <a:pPr lvl="0"/>
            <a:r>
              <a:rPr lang="en-AU" sz="2800" dirty="0" smtClean="0">
                <a:solidFill>
                  <a:schemeClr val="bg1"/>
                </a:solidFill>
              </a:rPr>
              <a:t>the </a:t>
            </a:r>
            <a:r>
              <a:rPr lang="en-AU" sz="2800" dirty="0" smtClean="0">
                <a:solidFill>
                  <a:schemeClr val="bg1"/>
                </a:solidFill>
              </a:rPr>
              <a:t>need for </a:t>
            </a:r>
            <a:r>
              <a:rPr lang="en-AU" sz="2800" dirty="0" smtClean="0">
                <a:solidFill>
                  <a:schemeClr val="bg1"/>
                </a:solidFill>
              </a:rPr>
              <a:t>antioxidants. </a:t>
            </a:r>
            <a:endParaRPr lang="en-AU" sz="2800" dirty="0" smtClean="0">
              <a:solidFill>
                <a:schemeClr val="bg1"/>
              </a:solidFill>
            </a:endParaRPr>
          </a:p>
          <a:p>
            <a:pPr lvl="0"/>
            <a:r>
              <a:rPr lang="en-AU" sz="2800" b="1" dirty="0" smtClean="0">
                <a:solidFill>
                  <a:schemeClr val="bg1"/>
                </a:solidFill>
              </a:rPr>
              <a:t>Essentials</a:t>
            </a:r>
            <a:r>
              <a:rPr lang="en-AU" sz="2800" dirty="0" smtClean="0">
                <a:solidFill>
                  <a:schemeClr val="bg1"/>
                </a:solidFill>
              </a:rPr>
              <a:t> </a:t>
            </a:r>
            <a:r>
              <a:rPr lang="en-AU" sz="2800" dirty="0">
                <a:solidFill>
                  <a:schemeClr val="bg1"/>
                </a:solidFill>
              </a:rPr>
              <a:t>contains components that </a:t>
            </a:r>
            <a:endParaRPr lang="en-AU" sz="2800" dirty="0" smtClean="0">
              <a:solidFill>
                <a:schemeClr val="bg1"/>
              </a:solidFill>
            </a:endParaRPr>
          </a:p>
          <a:p>
            <a:pPr lvl="0"/>
            <a:r>
              <a:rPr lang="en-AU" sz="2800" dirty="0" smtClean="0">
                <a:solidFill>
                  <a:schemeClr val="bg1"/>
                </a:solidFill>
              </a:rPr>
              <a:t>helps </a:t>
            </a:r>
            <a:r>
              <a:rPr lang="en-AU" sz="2800" dirty="0">
                <a:solidFill>
                  <a:schemeClr val="bg1"/>
                </a:solidFill>
              </a:rPr>
              <a:t>your body absorb more iron </a:t>
            </a:r>
            <a:endParaRPr lang="en-AU" sz="2800" dirty="0" smtClean="0">
              <a:solidFill>
                <a:schemeClr val="bg1"/>
              </a:solidFill>
            </a:endParaRPr>
          </a:p>
          <a:p>
            <a:pPr lvl="0"/>
            <a:r>
              <a:rPr lang="en-AU" sz="2800" dirty="0" smtClean="0">
                <a:solidFill>
                  <a:schemeClr val="bg1"/>
                </a:solidFill>
              </a:rPr>
              <a:t>from </a:t>
            </a:r>
            <a:r>
              <a:rPr lang="en-AU" sz="2800" dirty="0">
                <a:solidFill>
                  <a:schemeClr val="bg1"/>
                </a:solidFill>
              </a:rPr>
              <a:t>foods s</a:t>
            </a:r>
            <a:r>
              <a:rPr lang="en-AU" sz="2800" dirty="0" smtClean="0">
                <a:solidFill>
                  <a:schemeClr val="bg1"/>
                </a:solidFill>
              </a:rPr>
              <a:t>o take </a:t>
            </a:r>
            <a:r>
              <a:rPr lang="en-AU" sz="2800" dirty="0">
                <a:solidFill>
                  <a:schemeClr val="bg1"/>
                </a:solidFill>
              </a:rPr>
              <a:t>them with meals.</a:t>
            </a:r>
          </a:p>
          <a:p>
            <a:endParaRPr lang="en-AU"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1124744"/>
            <a:ext cx="2563319" cy="38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981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79512" y="0"/>
            <a:ext cx="8278688" cy="1802681"/>
          </a:xfrm>
        </p:spPr>
        <p:txBody>
          <a:bodyPr/>
          <a:lstStyle/>
          <a:p>
            <a:r>
              <a:rPr lang="en-AU" b="1" dirty="0">
                <a:solidFill>
                  <a:schemeClr val="bg1"/>
                </a:solidFill>
              </a:rPr>
              <a:t>People on restrictive </a:t>
            </a:r>
            <a:r>
              <a:rPr lang="en-AU" b="1" dirty="0" smtClean="0">
                <a:solidFill>
                  <a:schemeClr val="bg1"/>
                </a:solidFill>
              </a:rPr>
              <a:t>diets</a:t>
            </a:r>
            <a:endParaRPr lang="en-AU" b="1" dirty="0">
              <a:solidFill>
                <a:schemeClr val="bg1"/>
              </a:solidFill>
            </a:endParaRPr>
          </a:p>
        </p:txBody>
      </p:sp>
      <p:sp>
        <p:nvSpPr>
          <p:cNvPr id="3" name="Subtitle 2"/>
          <p:cNvSpPr>
            <a:spLocks noGrp="1"/>
          </p:cNvSpPr>
          <p:nvPr>
            <p:ph type="subTitle" idx="1"/>
          </p:nvPr>
        </p:nvSpPr>
        <p:spPr>
          <a:xfrm>
            <a:off x="179512" y="1916832"/>
            <a:ext cx="7592888" cy="3960440"/>
          </a:xfrm>
        </p:spPr>
        <p:txBody>
          <a:bodyPr>
            <a:normAutofit/>
          </a:bodyPr>
          <a:lstStyle/>
          <a:p>
            <a:r>
              <a:rPr lang="en-AU" sz="3200" dirty="0">
                <a:solidFill>
                  <a:schemeClr val="bg1"/>
                </a:solidFill>
              </a:rPr>
              <a:t>This includes long-term </a:t>
            </a:r>
            <a:endParaRPr lang="en-AU" sz="3200" dirty="0" smtClean="0">
              <a:solidFill>
                <a:schemeClr val="bg1"/>
              </a:solidFill>
            </a:endParaRPr>
          </a:p>
          <a:p>
            <a:r>
              <a:rPr lang="en-AU" sz="3200" dirty="0" smtClean="0">
                <a:solidFill>
                  <a:schemeClr val="bg1"/>
                </a:solidFill>
              </a:rPr>
              <a:t>weight-losers</a:t>
            </a:r>
            <a:r>
              <a:rPr lang="en-AU" sz="3200" dirty="0">
                <a:solidFill>
                  <a:schemeClr val="bg1"/>
                </a:solidFill>
              </a:rPr>
              <a:t>, </a:t>
            </a:r>
            <a:r>
              <a:rPr lang="en-AU" sz="3200" dirty="0" smtClean="0">
                <a:solidFill>
                  <a:schemeClr val="bg1"/>
                </a:solidFill>
              </a:rPr>
              <a:t>meal-skippers</a:t>
            </a:r>
            <a:r>
              <a:rPr lang="en-AU" sz="3200" dirty="0">
                <a:solidFill>
                  <a:schemeClr val="bg1"/>
                </a:solidFill>
              </a:rPr>
              <a:t>, </a:t>
            </a:r>
            <a:endParaRPr lang="en-AU" sz="3200" dirty="0" smtClean="0">
              <a:solidFill>
                <a:schemeClr val="bg1"/>
              </a:solidFill>
            </a:endParaRPr>
          </a:p>
          <a:p>
            <a:r>
              <a:rPr lang="en-AU" sz="3200" dirty="0" smtClean="0">
                <a:solidFill>
                  <a:schemeClr val="bg1"/>
                </a:solidFill>
              </a:rPr>
              <a:t>stressed out irregular eaters</a:t>
            </a:r>
          </a:p>
          <a:p>
            <a:r>
              <a:rPr lang="en-AU" sz="3200" dirty="0">
                <a:solidFill>
                  <a:schemeClr val="bg1"/>
                </a:solidFill>
              </a:rPr>
              <a:t>a</a:t>
            </a:r>
            <a:r>
              <a:rPr lang="en-AU" sz="3200" dirty="0" smtClean="0">
                <a:solidFill>
                  <a:schemeClr val="bg1"/>
                </a:solidFill>
              </a:rPr>
              <a:t>nd those </a:t>
            </a:r>
            <a:r>
              <a:rPr lang="en-AU" sz="3200" dirty="0">
                <a:solidFill>
                  <a:schemeClr val="bg1"/>
                </a:solidFill>
              </a:rPr>
              <a:t>with </a:t>
            </a:r>
            <a:r>
              <a:rPr lang="en-AU" sz="3200" dirty="0" smtClean="0">
                <a:solidFill>
                  <a:schemeClr val="bg1"/>
                </a:solidFill>
              </a:rPr>
              <a:t>food </a:t>
            </a:r>
          </a:p>
          <a:p>
            <a:r>
              <a:rPr lang="en-AU" sz="3200" dirty="0" smtClean="0">
                <a:solidFill>
                  <a:schemeClr val="bg1"/>
                </a:solidFill>
              </a:rPr>
              <a:t>intolerances</a:t>
            </a:r>
            <a:r>
              <a:rPr lang="en-AU" sz="3200" dirty="0">
                <a:solidFill>
                  <a:schemeClr val="bg1"/>
                </a:solidFill>
              </a:rPr>
              <a:t>.</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4426" y="1773184"/>
            <a:ext cx="3106086" cy="33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0235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April 2013 Essentials\POM Essentials Slid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332656"/>
            <a:ext cx="8206680" cy="1470025"/>
          </a:xfrm>
        </p:spPr>
        <p:txBody>
          <a:bodyPr/>
          <a:lstStyle/>
          <a:p>
            <a:r>
              <a:rPr lang="en-AU" b="1" dirty="0">
                <a:solidFill>
                  <a:schemeClr val="bg1"/>
                </a:solidFill>
              </a:rPr>
              <a:t>People with chronic </a:t>
            </a:r>
            <a:r>
              <a:rPr lang="en-AU" b="1" dirty="0" smtClean="0">
                <a:solidFill>
                  <a:schemeClr val="bg1"/>
                </a:solidFill>
              </a:rPr>
              <a:t>conditions</a:t>
            </a:r>
            <a:endParaRPr lang="en-AU" b="1" dirty="0">
              <a:solidFill>
                <a:schemeClr val="bg1"/>
              </a:solidFill>
            </a:endParaRPr>
          </a:p>
        </p:txBody>
      </p:sp>
      <p:sp>
        <p:nvSpPr>
          <p:cNvPr id="3" name="Subtitle 2"/>
          <p:cNvSpPr>
            <a:spLocks noGrp="1"/>
          </p:cNvSpPr>
          <p:nvPr>
            <p:ph type="subTitle" idx="1"/>
          </p:nvPr>
        </p:nvSpPr>
        <p:spPr>
          <a:xfrm>
            <a:off x="251520" y="1988840"/>
            <a:ext cx="8892480" cy="1896616"/>
          </a:xfrm>
        </p:spPr>
        <p:txBody>
          <a:bodyPr>
            <a:noAutofit/>
          </a:bodyPr>
          <a:lstStyle/>
          <a:p>
            <a:r>
              <a:rPr lang="en-AU" sz="3200" dirty="0">
                <a:solidFill>
                  <a:schemeClr val="bg1"/>
                </a:solidFill>
              </a:rPr>
              <a:t>Digestive disorders that </a:t>
            </a:r>
            <a:endParaRPr lang="en-AU" sz="3200" dirty="0" smtClean="0">
              <a:solidFill>
                <a:schemeClr val="bg1"/>
              </a:solidFill>
            </a:endParaRPr>
          </a:p>
          <a:p>
            <a:r>
              <a:rPr lang="en-AU" sz="3200" dirty="0" smtClean="0">
                <a:solidFill>
                  <a:schemeClr val="bg1"/>
                </a:solidFill>
              </a:rPr>
              <a:t>affect </a:t>
            </a:r>
            <a:r>
              <a:rPr lang="en-AU" sz="3200" dirty="0">
                <a:solidFill>
                  <a:schemeClr val="bg1"/>
                </a:solidFill>
              </a:rPr>
              <a:t>the intestines </a:t>
            </a:r>
            <a:endParaRPr lang="en-AU" sz="3200" dirty="0" smtClean="0">
              <a:solidFill>
                <a:schemeClr val="bg1"/>
              </a:solidFill>
            </a:endParaRPr>
          </a:p>
          <a:p>
            <a:r>
              <a:rPr lang="en-AU" sz="3200" dirty="0" smtClean="0">
                <a:solidFill>
                  <a:schemeClr val="bg1"/>
                </a:solidFill>
              </a:rPr>
              <a:t>(</a:t>
            </a:r>
            <a:r>
              <a:rPr lang="en-AU" sz="3200" dirty="0">
                <a:solidFill>
                  <a:schemeClr val="bg1"/>
                </a:solidFill>
              </a:rPr>
              <a:t>where foods are </a:t>
            </a:r>
            <a:endParaRPr lang="en-AU" sz="3200" dirty="0" smtClean="0">
              <a:solidFill>
                <a:schemeClr val="bg1"/>
              </a:solidFill>
            </a:endParaRPr>
          </a:p>
          <a:p>
            <a:r>
              <a:rPr lang="en-AU" sz="3200" dirty="0" smtClean="0">
                <a:solidFill>
                  <a:schemeClr val="bg1"/>
                </a:solidFill>
              </a:rPr>
              <a:t>absorbed into the </a:t>
            </a:r>
            <a:r>
              <a:rPr lang="en-AU" sz="3200" dirty="0">
                <a:solidFill>
                  <a:schemeClr val="bg1"/>
                </a:solidFill>
              </a:rPr>
              <a:t>body).</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988840"/>
            <a:ext cx="4180719" cy="27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7495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515</TotalTime>
  <Words>2876</Words>
  <Application>Microsoft Office PowerPoint</Application>
  <PresentationFormat>On-screen Show (4:3)</PresentationFormat>
  <Paragraphs>295</Paragraphs>
  <Slides>27</Slides>
  <Notes>20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Clarity</vt:lpstr>
      <vt:lpstr>PowerPoint Presentation</vt:lpstr>
      <vt:lpstr>   The Essentials for good health!</vt:lpstr>
      <vt:lpstr> what makes it healthy?</vt:lpstr>
      <vt:lpstr> </vt:lpstr>
      <vt:lpstr>Award-winning Essentials™</vt:lpstr>
      <vt:lpstr>Junk food junkies</vt:lpstr>
      <vt:lpstr>Athletes</vt:lpstr>
      <vt:lpstr>People on restrictive diets</vt:lpstr>
      <vt:lpstr>People with chronic conditions</vt:lpstr>
      <vt:lpstr>Older people</vt:lpstr>
      <vt:lpstr>Vitamin D</vt:lpstr>
      <vt:lpstr>Pregnancy Essentials  </vt:lpstr>
      <vt:lpstr>Folic acid </vt:lpstr>
      <vt:lpstr>    </vt:lpstr>
      <vt:lpstr>Iodine  </vt:lpstr>
      <vt:lpstr>  </vt:lpstr>
      <vt:lpstr>Vitamin D  </vt:lpstr>
      <vt:lpstr>Vitamin D: SUPPLEMENT FACTS  </vt:lpstr>
      <vt:lpstr>Vitamin B12  </vt:lpstr>
      <vt:lpstr> </vt:lpstr>
      <vt:lpstr>But it takes two …</vt:lpstr>
      <vt:lpstr>But it takes two …</vt:lpstr>
      <vt:lpstr>Men: Supplement benefits</vt:lpstr>
      <vt:lpstr>Calcium</vt:lpstr>
      <vt:lpstr>iron</vt:lpstr>
      <vt:lpstr>For more information…</vt:lpstr>
      <vt:lpstr>USANA’s Essentials</vt:lpstr>
    </vt:vector>
  </TitlesOfParts>
  <Company>USANA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RavinderL14</dc:creator>
  <cp:lastModifiedBy>RavinderL14</cp:lastModifiedBy>
  <cp:revision>35</cp:revision>
  <dcterms:created xsi:type="dcterms:W3CDTF">2013-03-25T00:54:14Z</dcterms:created>
  <dcterms:modified xsi:type="dcterms:W3CDTF">2013-04-01T22:16:50Z</dcterms:modified>
</cp:coreProperties>
</file>